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1"/>
  </p:notesMasterIdLst>
  <p:sldIdLst>
    <p:sldId id="280" r:id="rId2"/>
    <p:sldId id="283" r:id="rId3"/>
    <p:sldId id="256" r:id="rId4"/>
    <p:sldId id="296" r:id="rId5"/>
    <p:sldId id="318" r:id="rId6"/>
    <p:sldId id="320" r:id="rId7"/>
    <p:sldId id="319" r:id="rId8"/>
    <p:sldId id="316" r:id="rId9"/>
    <p:sldId id="311" r:id="rId10"/>
  </p:sldIdLst>
  <p:sldSz cx="12192000" cy="6858000"/>
  <p:notesSz cx="6858000" cy="9144000"/>
  <p:embeddedFontLst>
    <p:embeddedFont>
      <p:font typeface="等线" panose="02010600030101010101" pitchFamily="2" charset="-122"/>
      <p:regular r:id="rId12"/>
      <p:bold r:id="rId13"/>
    </p:embeddedFont>
    <p:embeddedFont>
      <p:font typeface="微软雅黑 Light" panose="020B0502040204020203" pitchFamily="34" charset="-122"/>
      <p:regular r:id="rId14"/>
    </p:embeddedFont>
    <p:embeddedFont>
      <p:font typeface="微软雅黑" panose="020B0503020204020204" pitchFamily="34" charset="-122"/>
      <p:regular r:id="rId15"/>
      <p:bold r:id="rId1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767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DBDBD"/>
    <a:srgbClr val="616161"/>
    <a:srgbClr val="010005"/>
    <a:srgbClr val="1E211F"/>
    <a:srgbClr val="161617"/>
    <a:srgbClr val="05060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70" autoAdjust="0"/>
    <p:restoredTop sz="95327" autoAdjust="0"/>
  </p:normalViewPr>
  <p:slideViewPr>
    <p:cSldViewPr snapToGrid="0">
      <p:cViewPr varScale="1">
        <p:scale>
          <a:sx n="70" d="100"/>
          <a:sy n="70" d="100"/>
        </p:scale>
        <p:origin x="702" y="66"/>
      </p:cViewPr>
      <p:guideLst>
        <p:guide orient="horz" pos="2160"/>
        <p:guide pos="7673"/>
      </p:guideLst>
    </p:cSldViewPr>
  </p:slideViewPr>
  <p:notesTextViewPr>
    <p:cViewPr>
      <p:scale>
        <a:sx n="1" d="1"/>
        <a:sy n="1" d="1"/>
      </p:scale>
      <p:origin x="0" y="0"/>
    </p:cViewPr>
  </p:notesTextViewPr>
  <p:sorterViewPr>
    <p:cViewPr>
      <p:scale>
        <a:sx n="66" d="100"/>
        <a:sy n="66" d="100"/>
      </p:scale>
      <p:origin x="0" y="-296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2DE7E-F12E-4D39-BF4A-3CCA88C28FA6}" type="datetimeFigureOut">
              <a:rPr lang="zh-CN" altLang="en-US" smtClean="0"/>
              <a:t>2018/9/7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83738D-0AD1-4F10-99D8-E7979E318A1D}" type="slidenum">
              <a:rPr lang="zh-CN" altLang="en-US" smtClean="0"/>
              <a:t>‹#›</a:t>
            </a:fld>
            <a:endParaRPr lang="zh-CN" altLang="en-US"/>
          </a:p>
        </p:txBody>
      </p:sp>
    </p:spTree>
    <p:extLst>
      <p:ext uri="{BB962C8B-B14F-4D97-AF65-F5344CB8AC3E}">
        <p14:creationId xmlns:p14="http://schemas.microsoft.com/office/powerpoint/2010/main" val="25034418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683738D-0AD1-4F10-99D8-E7979E318A1D}" type="slidenum">
              <a:rPr lang="zh-CN" altLang="en-US" smtClean="0"/>
              <a:t>4</a:t>
            </a:fld>
            <a:endParaRPr lang="zh-CN" altLang="en-US"/>
          </a:p>
        </p:txBody>
      </p:sp>
    </p:spTree>
    <p:extLst>
      <p:ext uri="{BB962C8B-B14F-4D97-AF65-F5344CB8AC3E}">
        <p14:creationId xmlns:p14="http://schemas.microsoft.com/office/powerpoint/2010/main" val="15485398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683738D-0AD1-4F10-99D8-E7979E318A1D}" type="slidenum">
              <a:rPr lang="zh-CN" altLang="en-US" smtClean="0"/>
              <a:t>5</a:t>
            </a:fld>
            <a:endParaRPr lang="zh-CN" altLang="en-US"/>
          </a:p>
        </p:txBody>
      </p:sp>
    </p:spTree>
    <p:extLst>
      <p:ext uri="{BB962C8B-B14F-4D97-AF65-F5344CB8AC3E}">
        <p14:creationId xmlns:p14="http://schemas.microsoft.com/office/powerpoint/2010/main" val="1548539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683738D-0AD1-4F10-99D8-E7979E318A1D}" type="slidenum">
              <a:rPr lang="zh-CN" altLang="en-US" smtClean="0"/>
              <a:t>6</a:t>
            </a:fld>
            <a:endParaRPr lang="zh-CN" altLang="en-US"/>
          </a:p>
        </p:txBody>
      </p:sp>
    </p:spTree>
    <p:extLst>
      <p:ext uri="{BB962C8B-B14F-4D97-AF65-F5344CB8AC3E}">
        <p14:creationId xmlns:p14="http://schemas.microsoft.com/office/powerpoint/2010/main" val="1548539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683738D-0AD1-4F10-99D8-E7979E318A1D}" type="slidenum">
              <a:rPr lang="zh-CN" altLang="en-US" smtClean="0"/>
              <a:t>7</a:t>
            </a:fld>
            <a:endParaRPr lang="zh-CN" altLang="en-US"/>
          </a:p>
        </p:txBody>
      </p:sp>
    </p:spTree>
    <p:extLst>
      <p:ext uri="{BB962C8B-B14F-4D97-AF65-F5344CB8AC3E}">
        <p14:creationId xmlns:p14="http://schemas.microsoft.com/office/powerpoint/2010/main" val="15485398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683738D-0AD1-4F10-99D8-E7979E318A1D}" type="slidenum">
              <a:rPr lang="zh-CN" altLang="en-US" smtClean="0"/>
              <a:t>8</a:t>
            </a:fld>
            <a:endParaRPr lang="zh-CN" altLang="en-US"/>
          </a:p>
        </p:txBody>
      </p:sp>
    </p:spTree>
    <p:extLst>
      <p:ext uri="{BB962C8B-B14F-4D97-AF65-F5344CB8AC3E}">
        <p14:creationId xmlns:p14="http://schemas.microsoft.com/office/powerpoint/2010/main" val="15485398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l="10001" r="9999"/>
          <a:stretch/>
        </p:blipFill>
        <p:spPr>
          <a:xfrm>
            <a:off x="-1" y="1"/>
            <a:ext cx="12192001" cy="6858000"/>
          </a:xfrm>
          <a:prstGeom prst="rect">
            <a:avLst/>
          </a:prstGeom>
        </p:spPr>
      </p:pic>
    </p:spTree>
    <p:extLst>
      <p:ext uri="{BB962C8B-B14F-4D97-AF65-F5344CB8AC3E}">
        <p14:creationId xmlns:p14="http://schemas.microsoft.com/office/powerpoint/2010/main" val="2041603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l="10001" r="9999"/>
          <a:stretch/>
        </p:blipFill>
        <p:spPr>
          <a:xfrm>
            <a:off x="-1" y="1"/>
            <a:ext cx="12192001" cy="6858000"/>
          </a:xfrm>
          <a:prstGeom prst="rect">
            <a:avLst/>
          </a:prstGeom>
        </p:spPr>
      </p:pic>
    </p:spTree>
    <p:extLst>
      <p:ext uri="{BB962C8B-B14F-4D97-AF65-F5344CB8AC3E}">
        <p14:creationId xmlns:p14="http://schemas.microsoft.com/office/powerpoint/2010/main" val="745115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0135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6" name="直角三角形 5"/>
          <p:cNvSpPr/>
          <p:nvPr userDrawn="1"/>
        </p:nvSpPr>
        <p:spPr>
          <a:xfrm>
            <a:off x="0" y="0"/>
            <a:ext cx="12192000" cy="6858000"/>
          </a:xfrm>
          <a:prstGeom prst="rtTriangle">
            <a:avLst/>
          </a:prstGeom>
          <a:blipFill dpi="0" rotWithShape="1">
            <a:blip r:embed="rId2"/>
            <a:srcRect/>
            <a:tile tx="0" ty="0" sx="100000" sy="100000" flip="none" algn="tl"/>
          </a:blipFill>
        </p:spPr>
        <p:txBody>
          <a:bodyPr wrap="square" rtlCol="0" anchor="ctr">
            <a:spAutoFit/>
          </a:bodyPr>
          <a:lstStyle/>
          <a:p>
            <a:pPr algn="ctr"/>
            <a:endParaRPr lang="zh-CN" altLang="en-US" sz="2800">
              <a:solidFill>
                <a:schemeClr val="bg1"/>
              </a:solidFill>
            </a:endParaRPr>
          </a:p>
        </p:txBody>
      </p:sp>
    </p:spTree>
    <p:extLst>
      <p:ext uri="{BB962C8B-B14F-4D97-AF65-F5344CB8AC3E}">
        <p14:creationId xmlns:p14="http://schemas.microsoft.com/office/powerpoint/2010/main" val="15387697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print">
            <a:extLst>
              <a:ext uri="{28A0092B-C50C-407E-A947-70E740481C1C}">
                <a14:useLocalDpi xmlns:a14="http://schemas.microsoft.com/office/drawing/2010/main" val="0"/>
              </a:ext>
            </a:extLst>
          </a:blip>
          <a:srcRect l="61272" t="2139" r="174" b="2139"/>
          <a:stretch/>
        </p:blipFill>
        <p:spPr>
          <a:xfrm>
            <a:off x="1" y="0"/>
            <a:ext cx="12192000" cy="6858000"/>
          </a:xfrm>
          <a:prstGeom prst="rect">
            <a:avLst/>
          </a:prstGeom>
        </p:spPr>
      </p:pic>
    </p:spTree>
    <p:extLst>
      <p:ext uri="{BB962C8B-B14F-4D97-AF65-F5344CB8AC3E}">
        <p14:creationId xmlns:p14="http://schemas.microsoft.com/office/powerpoint/2010/main" val="309096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print">
            <a:extLst>
              <a:ext uri="{28A0092B-C50C-407E-A947-70E740481C1C}">
                <a14:useLocalDpi xmlns:a14="http://schemas.microsoft.com/office/drawing/2010/main" val="0"/>
              </a:ext>
            </a:extLst>
          </a:blip>
          <a:srcRect l="61272" t="2139" r="174" b="2139"/>
          <a:stretch/>
        </p:blipFill>
        <p:spPr>
          <a:xfrm>
            <a:off x="1" y="0"/>
            <a:ext cx="12192000" cy="6858000"/>
          </a:xfrm>
          <a:prstGeom prst="rect">
            <a:avLst/>
          </a:prstGeom>
        </p:spPr>
      </p:pic>
    </p:spTree>
    <p:extLst>
      <p:ext uri="{BB962C8B-B14F-4D97-AF65-F5344CB8AC3E}">
        <p14:creationId xmlns:p14="http://schemas.microsoft.com/office/powerpoint/2010/main" val="1021592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自定义版式">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4328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l="26934"/>
          <a:stretch/>
        </p:blipFill>
        <p:spPr>
          <a:xfrm>
            <a:off x="0" y="0"/>
            <a:ext cx="12191999" cy="3780462"/>
          </a:xfrm>
          <a:prstGeom prst="rect">
            <a:avLst/>
          </a:prstGeom>
          <a:solidFill>
            <a:srgbClr val="161617"/>
          </a:solidFill>
        </p:spPr>
      </p:pic>
      <p:pic>
        <p:nvPicPr>
          <p:cNvPr id="8" name="图片 7"/>
          <p:cNvPicPr>
            <a:picLocks noChangeAspect="1"/>
          </p:cNvPicPr>
          <p:nvPr userDrawn="1"/>
        </p:nvPicPr>
        <p:blipFill rotWithShape="1">
          <a:blip r:embed="rId2" cstate="print">
            <a:extLst>
              <a:ext uri="{28A0092B-C50C-407E-A947-70E740481C1C}">
                <a14:useLocalDpi xmlns:a14="http://schemas.microsoft.com/office/drawing/2010/main" val="0"/>
              </a:ext>
            </a:extLst>
          </a:blip>
          <a:srcRect l="26934" t="85555"/>
          <a:stretch/>
        </p:blipFill>
        <p:spPr>
          <a:xfrm flipV="1">
            <a:off x="0" y="3724977"/>
            <a:ext cx="12191999" cy="3137836"/>
          </a:xfrm>
          <a:prstGeom prst="rect">
            <a:avLst/>
          </a:prstGeom>
          <a:solidFill>
            <a:srgbClr val="161617"/>
          </a:solidFill>
        </p:spPr>
      </p:pic>
    </p:spTree>
    <p:extLst>
      <p:ext uri="{BB962C8B-B14F-4D97-AF65-F5344CB8AC3E}">
        <p14:creationId xmlns:p14="http://schemas.microsoft.com/office/powerpoint/2010/main" val="3110363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917FE6-7AE6-434D-99D3-486EFBFC5A30}" type="datetimeFigureOut">
              <a:rPr lang="zh-CN" altLang="en-US" smtClean="0"/>
              <a:t>2018/9/7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B16E67-5434-44FA-98D3-DE3015CBAA8B}" type="slidenum">
              <a:rPr lang="zh-CN" altLang="en-US" smtClean="0"/>
              <a:t>‹#›</a:t>
            </a:fld>
            <a:endParaRPr lang="zh-CN" altLang="en-US"/>
          </a:p>
        </p:txBody>
      </p:sp>
    </p:spTree>
    <p:extLst>
      <p:ext uri="{BB962C8B-B14F-4D97-AF65-F5344CB8AC3E}">
        <p14:creationId xmlns:p14="http://schemas.microsoft.com/office/powerpoint/2010/main" val="1640707649"/>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56" r:id="rId4"/>
    <p:sldLayoutId id="2147483654" r:id="rId5"/>
    <p:sldLayoutId id="2147483655" r:id="rId6"/>
    <p:sldLayoutId id="2147483653" r:id="rId7"/>
    <p:sldLayoutId id="2147483652"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notesSlide" Target="../notesSlides/notesSlide4.xml"/><Relationship Id="rId16" Type="http://schemas.openxmlformats.org/officeDocument/2006/relationships/image" Target="../media/image25.png"/><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5" Type="http://schemas.openxmlformats.org/officeDocument/2006/relationships/image" Target="../media/image2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 Id="rId14" Type="http://schemas.openxmlformats.org/officeDocument/2006/relationships/image" Target="../media/image2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90157" y="2284356"/>
            <a:ext cx="4370307" cy="646331"/>
          </a:xfrm>
          <a:prstGeom prst="rect">
            <a:avLst/>
          </a:prstGeom>
          <a:noFill/>
        </p:spPr>
        <p:txBody>
          <a:bodyPr wrap="none" rtlCol="0">
            <a:spAutoFit/>
          </a:bodyPr>
          <a:lstStyle/>
          <a:p>
            <a:r>
              <a:rPr lang="en-US" altLang="zh-CN" sz="3600" b="1" dirty="0" smtClean="0">
                <a:solidFill>
                  <a:schemeClr val="bg1"/>
                </a:solidFill>
                <a:effectLst>
                  <a:outerShdw blurRad="165100" dist="88900" dir="2700000" algn="tl">
                    <a:srgbClr val="000000">
                      <a:alpha val="14000"/>
                    </a:srgbClr>
                  </a:outerShdw>
                </a:effectLst>
                <a:latin typeface="+mj-ea"/>
                <a:ea typeface="+mj-ea"/>
              </a:rPr>
              <a:t>APP</a:t>
            </a:r>
            <a:r>
              <a:rPr lang="zh-CN" altLang="en-US" sz="3600" b="1" dirty="0" smtClean="0">
                <a:solidFill>
                  <a:schemeClr val="bg1"/>
                </a:solidFill>
                <a:effectLst>
                  <a:outerShdw blurRad="165100" dist="88900" dir="2700000" algn="tl">
                    <a:srgbClr val="000000">
                      <a:alpha val="14000"/>
                    </a:srgbClr>
                  </a:outerShdw>
                </a:effectLst>
                <a:latin typeface="+mj-ea"/>
                <a:ea typeface="+mj-ea"/>
              </a:rPr>
              <a:t>产品设计与交互</a:t>
            </a:r>
            <a:endParaRPr lang="zh-CN" altLang="en-US" sz="3600" b="1" dirty="0">
              <a:solidFill>
                <a:schemeClr val="bg1"/>
              </a:solidFill>
              <a:effectLst>
                <a:outerShdw blurRad="165100" dist="88900" dir="2700000" algn="tl">
                  <a:srgbClr val="000000">
                    <a:alpha val="14000"/>
                  </a:srgbClr>
                </a:outerShdw>
              </a:effectLst>
              <a:latin typeface="+mj-ea"/>
              <a:ea typeface="+mj-ea"/>
            </a:endParaRPr>
          </a:p>
        </p:txBody>
      </p:sp>
      <p:sp>
        <p:nvSpPr>
          <p:cNvPr id="6" name="矩形 5"/>
          <p:cNvSpPr/>
          <p:nvPr/>
        </p:nvSpPr>
        <p:spPr>
          <a:xfrm>
            <a:off x="1005670" y="2907625"/>
            <a:ext cx="2406253" cy="584776"/>
          </a:xfrm>
          <a:prstGeom prst="rect">
            <a:avLst/>
          </a:prstGeom>
          <a:noFill/>
        </p:spPr>
        <p:txBody>
          <a:bodyPr wrap="none" rtlCol="0">
            <a:spAutoFit/>
          </a:bodyPr>
          <a:lstStyle/>
          <a:p>
            <a:r>
              <a:rPr lang="en-US" altLang="zh-CN" sz="3200" b="1" dirty="0" smtClean="0">
                <a:solidFill>
                  <a:schemeClr val="bg1"/>
                </a:solidFill>
                <a:effectLst>
                  <a:outerShdw blurRad="165100" dist="88900" dir="2700000" algn="tl">
                    <a:srgbClr val="000000">
                      <a:alpha val="14000"/>
                    </a:srgbClr>
                  </a:outerShdw>
                </a:effectLst>
                <a:latin typeface="+mj-ea"/>
                <a:ea typeface="+mj-ea"/>
              </a:rPr>
              <a:t>《</a:t>
            </a:r>
            <a:r>
              <a:rPr lang="zh-CN" altLang="en-US" sz="3200" b="1" dirty="0" smtClean="0">
                <a:solidFill>
                  <a:schemeClr val="bg1"/>
                </a:solidFill>
                <a:effectLst>
                  <a:outerShdw blurRad="165100" dist="88900" dir="2700000" algn="tl">
                    <a:srgbClr val="000000">
                      <a:alpha val="14000"/>
                    </a:srgbClr>
                  </a:outerShdw>
                </a:effectLst>
                <a:latin typeface="+mj-ea"/>
                <a:ea typeface="+mj-ea"/>
              </a:rPr>
              <a:t>犀牛故事</a:t>
            </a:r>
            <a:r>
              <a:rPr lang="en-US" altLang="zh-CN" sz="3200" b="1" dirty="0" smtClean="0">
                <a:solidFill>
                  <a:schemeClr val="bg1"/>
                </a:solidFill>
                <a:effectLst>
                  <a:outerShdw blurRad="165100" dist="88900" dir="2700000" algn="tl">
                    <a:srgbClr val="000000">
                      <a:alpha val="14000"/>
                    </a:srgbClr>
                  </a:outerShdw>
                </a:effectLst>
                <a:latin typeface="+mj-ea"/>
                <a:ea typeface="+mj-ea"/>
              </a:rPr>
              <a:t>》</a:t>
            </a:r>
            <a:endParaRPr lang="zh-CN" altLang="en-US" sz="3200" b="1" dirty="0">
              <a:solidFill>
                <a:schemeClr val="bg1"/>
              </a:solidFill>
              <a:effectLst>
                <a:outerShdw blurRad="165100" dist="88900" dir="2700000" algn="tl">
                  <a:srgbClr val="000000">
                    <a:alpha val="14000"/>
                  </a:srgbClr>
                </a:outerShdw>
              </a:effectLst>
              <a:latin typeface="+mj-ea"/>
              <a:ea typeface="+mj-ea"/>
            </a:endParaRPr>
          </a:p>
        </p:txBody>
      </p:sp>
      <p:sp>
        <p:nvSpPr>
          <p:cNvPr id="7" name="矩形 6"/>
          <p:cNvSpPr/>
          <p:nvPr/>
        </p:nvSpPr>
        <p:spPr>
          <a:xfrm>
            <a:off x="1257300" y="2019300"/>
            <a:ext cx="469900" cy="45719"/>
          </a:xfrm>
          <a:prstGeom prst="rect">
            <a:avLst/>
          </a:prstGeom>
          <a:solidFill>
            <a:schemeClr val="bg1"/>
          </a:solidFill>
        </p:spPr>
        <p:txBody>
          <a:bodyPr wrap="square" rtlCol="0" anchor="ctr">
            <a:spAutoFit/>
          </a:bodyPr>
          <a:lstStyle/>
          <a:p>
            <a:pPr algn="ctr"/>
            <a:endParaRPr kumimoji="1" lang="zh-CN" altLang="en-US" sz="2800">
              <a:solidFill>
                <a:schemeClr val="bg1"/>
              </a:solidFill>
            </a:endParaRPr>
          </a:p>
        </p:txBody>
      </p:sp>
    </p:spTree>
    <p:extLst>
      <p:ext uri="{BB962C8B-B14F-4D97-AF65-F5344CB8AC3E}">
        <p14:creationId xmlns:p14="http://schemas.microsoft.com/office/powerpoint/2010/main" val="23847945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50606"/>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l="12000" t="4053" r="11999" b="8257"/>
          <a:stretch/>
        </p:blipFill>
        <p:spPr>
          <a:xfrm>
            <a:off x="0" y="1912478"/>
            <a:ext cx="12192000" cy="4945522"/>
          </a:xfrm>
          <a:prstGeom prst="rect">
            <a:avLst/>
          </a:prstGeom>
        </p:spPr>
      </p:pic>
      <p:sp>
        <p:nvSpPr>
          <p:cNvPr id="3" name="文本框 2"/>
          <p:cNvSpPr txBox="1"/>
          <p:nvPr/>
        </p:nvSpPr>
        <p:spPr>
          <a:xfrm>
            <a:off x="5454212" y="1129188"/>
            <a:ext cx="2398797" cy="646331"/>
          </a:xfrm>
          <a:prstGeom prst="rect">
            <a:avLst/>
          </a:prstGeom>
          <a:noFill/>
        </p:spPr>
        <p:txBody>
          <a:bodyPr wrap="none" rtlCol="0">
            <a:spAutoFit/>
          </a:bodyPr>
          <a:lstStyle/>
          <a:p>
            <a:pPr algn="ctr"/>
            <a:r>
              <a:rPr lang="en-US" altLang="zh-CN" sz="3600" dirty="0" smtClean="0">
                <a:solidFill>
                  <a:schemeClr val="bg1"/>
                </a:solidFill>
              </a:rPr>
              <a:t>CONTENTS</a:t>
            </a:r>
            <a:endParaRPr lang="zh-CN" altLang="en-US" sz="3600" dirty="0">
              <a:solidFill>
                <a:schemeClr val="bg1"/>
              </a:solidFill>
            </a:endParaRPr>
          </a:p>
        </p:txBody>
      </p:sp>
      <p:sp>
        <p:nvSpPr>
          <p:cNvPr id="5" name="文本框 4"/>
          <p:cNvSpPr txBox="1"/>
          <p:nvPr/>
        </p:nvSpPr>
        <p:spPr>
          <a:xfrm>
            <a:off x="4123092" y="1129188"/>
            <a:ext cx="1107996" cy="646331"/>
          </a:xfrm>
          <a:prstGeom prst="rect">
            <a:avLst/>
          </a:prstGeom>
          <a:noFill/>
        </p:spPr>
        <p:txBody>
          <a:bodyPr wrap="none" rtlCol="0">
            <a:spAutoFit/>
          </a:bodyPr>
          <a:lstStyle/>
          <a:p>
            <a:pPr algn="ctr"/>
            <a:r>
              <a:rPr lang="zh-CN" altLang="en-US" sz="3600" smtClean="0">
                <a:solidFill>
                  <a:schemeClr val="bg1"/>
                </a:solidFill>
              </a:rPr>
              <a:t>目录</a:t>
            </a:r>
            <a:endParaRPr lang="zh-CN" altLang="en-US" sz="3600">
              <a:solidFill>
                <a:schemeClr val="bg1"/>
              </a:solidFill>
            </a:endParaRPr>
          </a:p>
        </p:txBody>
      </p:sp>
      <p:cxnSp>
        <p:nvCxnSpPr>
          <p:cNvPr id="7" name="直接连接符 6"/>
          <p:cNvCxnSpPr/>
          <p:nvPr/>
        </p:nvCxnSpPr>
        <p:spPr>
          <a:xfrm>
            <a:off x="5316368" y="1239718"/>
            <a:ext cx="0" cy="43180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28" name="组合 27"/>
          <p:cNvGrpSpPr/>
          <p:nvPr/>
        </p:nvGrpSpPr>
        <p:grpSpPr>
          <a:xfrm>
            <a:off x="1449361" y="2692654"/>
            <a:ext cx="9580792" cy="1133562"/>
            <a:chOff x="1126865" y="2438654"/>
            <a:chExt cx="10225785" cy="1133562"/>
          </a:xfrm>
        </p:grpSpPr>
        <p:sp>
          <p:nvSpPr>
            <p:cNvPr id="4" name="文本框 3"/>
            <p:cNvSpPr txBox="1"/>
            <p:nvPr/>
          </p:nvSpPr>
          <p:spPr>
            <a:xfrm>
              <a:off x="1291111" y="2543770"/>
              <a:ext cx="1182588" cy="369332"/>
            </a:xfrm>
            <a:prstGeom prst="rect">
              <a:avLst/>
            </a:prstGeom>
            <a:noFill/>
          </p:spPr>
          <p:txBody>
            <a:bodyPr wrap="none" rtlCol="0">
              <a:spAutoFit/>
            </a:bodyPr>
            <a:lstStyle/>
            <a:p>
              <a:pPr algn="ctr"/>
              <a:r>
                <a:rPr lang="zh-CN" altLang="en-US" dirty="0">
                  <a:solidFill>
                    <a:schemeClr val="bg1"/>
                  </a:solidFill>
                </a:rPr>
                <a:t>第一部分</a:t>
              </a:r>
            </a:p>
          </p:txBody>
        </p:sp>
        <p:cxnSp>
          <p:nvCxnSpPr>
            <p:cNvPr id="14" name="直接连接符 13"/>
            <p:cNvCxnSpPr/>
            <p:nvPr/>
          </p:nvCxnSpPr>
          <p:spPr>
            <a:xfrm flipH="1">
              <a:off x="2850429" y="2438654"/>
              <a:ext cx="489671" cy="113356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5851165" y="2438654"/>
              <a:ext cx="489671" cy="113356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8851901" y="2438654"/>
              <a:ext cx="489671" cy="1133562"/>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1126865" y="3005435"/>
              <a:ext cx="1511084" cy="461665"/>
            </a:xfrm>
            <a:prstGeom prst="rect">
              <a:avLst/>
            </a:prstGeom>
            <a:noFill/>
          </p:spPr>
          <p:txBody>
            <a:bodyPr wrap="none" rtlCol="0">
              <a:spAutoFit/>
            </a:bodyPr>
            <a:lstStyle/>
            <a:p>
              <a:pPr algn="ctr"/>
              <a:r>
                <a:rPr lang="zh-CN" altLang="en-US" sz="2400" b="1" dirty="0" smtClean="0">
                  <a:solidFill>
                    <a:schemeClr val="bg1"/>
                  </a:solidFill>
                  <a:latin typeface="+mj-ea"/>
                  <a:ea typeface="+mj-ea"/>
                </a:rPr>
                <a:t>作品简介</a:t>
              </a:r>
              <a:endParaRPr lang="zh-CN" altLang="en-US" sz="2400" b="1" dirty="0">
                <a:solidFill>
                  <a:schemeClr val="bg1"/>
                </a:solidFill>
                <a:latin typeface="+mj-ea"/>
                <a:ea typeface="+mj-ea"/>
              </a:endParaRPr>
            </a:p>
          </p:txBody>
        </p:sp>
        <p:sp>
          <p:nvSpPr>
            <p:cNvPr id="22" name="文本框 21"/>
            <p:cNvSpPr txBox="1"/>
            <p:nvPr/>
          </p:nvSpPr>
          <p:spPr>
            <a:xfrm>
              <a:off x="4004338" y="2543770"/>
              <a:ext cx="1182588" cy="369332"/>
            </a:xfrm>
            <a:prstGeom prst="rect">
              <a:avLst/>
            </a:prstGeom>
            <a:noFill/>
          </p:spPr>
          <p:txBody>
            <a:bodyPr wrap="none" rtlCol="0">
              <a:spAutoFit/>
            </a:bodyPr>
            <a:lstStyle/>
            <a:p>
              <a:pPr algn="ctr"/>
              <a:r>
                <a:rPr lang="zh-CN" altLang="en-US" smtClean="0">
                  <a:solidFill>
                    <a:schemeClr val="bg1"/>
                  </a:solidFill>
                </a:rPr>
                <a:t>第二部分</a:t>
              </a:r>
              <a:endParaRPr lang="zh-CN" altLang="en-US">
                <a:solidFill>
                  <a:schemeClr val="bg1"/>
                </a:solidFill>
              </a:endParaRPr>
            </a:p>
          </p:txBody>
        </p:sp>
        <p:sp>
          <p:nvSpPr>
            <p:cNvPr id="23" name="文本框 22"/>
            <p:cNvSpPr txBox="1"/>
            <p:nvPr/>
          </p:nvSpPr>
          <p:spPr>
            <a:xfrm>
              <a:off x="3840092" y="3005435"/>
              <a:ext cx="1511084" cy="461665"/>
            </a:xfrm>
            <a:prstGeom prst="rect">
              <a:avLst/>
            </a:prstGeom>
            <a:noFill/>
          </p:spPr>
          <p:txBody>
            <a:bodyPr wrap="none" rtlCol="0">
              <a:spAutoFit/>
            </a:bodyPr>
            <a:lstStyle/>
            <a:p>
              <a:pPr algn="ctr"/>
              <a:r>
                <a:rPr lang="zh-CN" altLang="en-US" sz="2400" b="1" dirty="0" smtClean="0">
                  <a:solidFill>
                    <a:schemeClr val="bg1"/>
                  </a:solidFill>
                  <a:latin typeface="+mj-ea"/>
                  <a:ea typeface="+mj-ea"/>
                </a:rPr>
                <a:t>竟品分析</a:t>
              </a:r>
              <a:endParaRPr lang="zh-CN" altLang="en-US" sz="2400" b="1" dirty="0">
                <a:solidFill>
                  <a:schemeClr val="bg1"/>
                </a:solidFill>
                <a:latin typeface="+mj-ea"/>
                <a:ea typeface="+mj-ea"/>
              </a:endParaRPr>
            </a:p>
          </p:txBody>
        </p:sp>
        <p:sp>
          <p:nvSpPr>
            <p:cNvPr id="24" name="文本框 23"/>
            <p:cNvSpPr txBox="1"/>
            <p:nvPr/>
          </p:nvSpPr>
          <p:spPr>
            <a:xfrm>
              <a:off x="7005074" y="2543770"/>
              <a:ext cx="1182588" cy="369332"/>
            </a:xfrm>
            <a:prstGeom prst="rect">
              <a:avLst/>
            </a:prstGeom>
            <a:noFill/>
          </p:spPr>
          <p:txBody>
            <a:bodyPr wrap="none" rtlCol="0">
              <a:spAutoFit/>
            </a:bodyPr>
            <a:lstStyle/>
            <a:p>
              <a:pPr algn="ctr"/>
              <a:r>
                <a:rPr lang="zh-CN" altLang="en-US" smtClean="0">
                  <a:solidFill>
                    <a:schemeClr val="bg1"/>
                  </a:solidFill>
                </a:rPr>
                <a:t>第三部分</a:t>
              </a:r>
              <a:endParaRPr lang="zh-CN" altLang="en-US">
                <a:solidFill>
                  <a:schemeClr val="bg1"/>
                </a:solidFill>
              </a:endParaRPr>
            </a:p>
          </p:txBody>
        </p:sp>
        <p:sp>
          <p:nvSpPr>
            <p:cNvPr id="25" name="文本框 24"/>
            <p:cNvSpPr txBox="1"/>
            <p:nvPr/>
          </p:nvSpPr>
          <p:spPr>
            <a:xfrm>
              <a:off x="6840831" y="3005435"/>
              <a:ext cx="1511084" cy="461665"/>
            </a:xfrm>
            <a:prstGeom prst="rect">
              <a:avLst/>
            </a:prstGeom>
            <a:noFill/>
          </p:spPr>
          <p:txBody>
            <a:bodyPr wrap="none" rtlCol="0">
              <a:spAutoFit/>
            </a:bodyPr>
            <a:lstStyle/>
            <a:p>
              <a:pPr algn="ctr"/>
              <a:r>
                <a:rPr lang="zh-CN" altLang="en-US" sz="2400" b="1" dirty="0" smtClean="0">
                  <a:solidFill>
                    <a:schemeClr val="bg1"/>
                  </a:solidFill>
                  <a:latin typeface="+mj-ea"/>
                  <a:ea typeface="+mj-ea"/>
                </a:rPr>
                <a:t>界面设计</a:t>
              </a:r>
              <a:endParaRPr lang="zh-CN" altLang="en-US" sz="2400" b="1" dirty="0">
                <a:solidFill>
                  <a:schemeClr val="bg1"/>
                </a:solidFill>
                <a:latin typeface="+mj-ea"/>
                <a:ea typeface="+mj-ea"/>
              </a:endParaRPr>
            </a:p>
          </p:txBody>
        </p:sp>
        <p:sp>
          <p:nvSpPr>
            <p:cNvPr id="26" name="文本框 25"/>
            <p:cNvSpPr txBox="1"/>
            <p:nvPr/>
          </p:nvSpPr>
          <p:spPr>
            <a:xfrm>
              <a:off x="10005810" y="2543770"/>
              <a:ext cx="1182588" cy="369332"/>
            </a:xfrm>
            <a:prstGeom prst="rect">
              <a:avLst/>
            </a:prstGeom>
            <a:noFill/>
          </p:spPr>
          <p:txBody>
            <a:bodyPr wrap="none" rtlCol="0">
              <a:spAutoFit/>
            </a:bodyPr>
            <a:lstStyle/>
            <a:p>
              <a:pPr algn="ctr"/>
              <a:r>
                <a:rPr lang="zh-CN" altLang="en-US" smtClean="0">
                  <a:solidFill>
                    <a:schemeClr val="bg1"/>
                  </a:solidFill>
                </a:rPr>
                <a:t>第四部分</a:t>
              </a:r>
              <a:endParaRPr lang="zh-CN" altLang="en-US">
                <a:solidFill>
                  <a:schemeClr val="bg1"/>
                </a:solidFill>
              </a:endParaRPr>
            </a:p>
          </p:txBody>
        </p:sp>
        <p:sp>
          <p:nvSpPr>
            <p:cNvPr id="27" name="文本框 26"/>
            <p:cNvSpPr txBox="1"/>
            <p:nvPr/>
          </p:nvSpPr>
          <p:spPr>
            <a:xfrm>
              <a:off x="9841566" y="3005435"/>
              <a:ext cx="1511084" cy="461665"/>
            </a:xfrm>
            <a:prstGeom prst="rect">
              <a:avLst/>
            </a:prstGeom>
            <a:noFill/>
          </p:spPr>
          <p:txBody>
            <a:bodyPr wrap="none" rtlCol="0">
              <a:spAutoFit/>
            </a:bodyPr>
            <a:lstStyle/>
            <a:p>
              <a:pPr algn="ctr"/>
              <a:r>
                <a:rPr lang="zh-CN" altLang="en-US" sz="2400" b="1" dirty="0" smtClean="0">
                  <a:solidFill>
                    <a:schemeClr val="bg1"/>
                  </a:solidFill>
                  <a:latin typeface="+mj-ea"/>
                  <a:ea typeface="+mj-ea"/>
                </a:rPr>
                <a:t>交互设计</a:t>
              </a:r>
              <a:endParaRPr lang="zh-CN" altLang="en-US" sz="2400" b="1" dirty="0">
                <a:solidFill>
                  <a:schemeClr val="bg1"/>
                </a:solidFill>
                <a:latin typeface="+mj-ea"/>
                <a:ea typeface="+mj-ea"/>
              </a:endParaRPr>
            </a:p>
          </p:txBody>
        </p:sp>
      </p:grpSp>
      <p:sp>
        <p:nvSpPr>
          <p:cNvPr id="29" name="矩形 28"/>
          <p:cNvSpPr/>
          <p:nvPr/>
        </p:nvSpPr>
        <p:spPr>
          <a:xfrm>
            <a:off x="4140200" y="1058306"/>
            <a:ext cx="3834268" cy="794468"/>
          </a:xfrm>
          <a:prstGeom prst="rect">
            <a:avLst/>
          </a:prstGeom>
          <a:ln>
            <a:solidFill>
              <a:srgbClr val="616161"/>
            </a:solidFill>
          </a:ln>
        </p:spPr>
        <p:txBody>
          <a:bodyPr wrap="square" rtlCol="0" anchor="ctr">
            <a:spAutoFit/>
          </a:bodyPr>
          <a:lstStyle/>
          <a:p>
            <a:pPr algn="ctr"/>
            <a:endParaRPr lang="zh-CN" altLang="en-US" sz="2800">
              <a:solidFill>
                <a:schemeClr val="bg1"/>
              </a:solidFill>
            </a:endParaRPr>
          </a:p>
        </p:txBody>
      </p:sp>
    </p:spTree>
    <p:extLst>
      <p:ext uri="{BB962C8B-B14F-4D97-AF65-F5344CB8AC3E}">
        <p14:creationId xmlns:p14="http://schemas.microsoft.com/office/powerpoint/2010/main" val="34810225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61617"/>
        </a:solidFill>
        <a:effectLst/>
      </p:bgPr>
    </p:bg>
    <p:spTree>
      <p:nvGrpSpPr>
        <p:cNvPr id="1" name=""/>
        <p:cNvGrpSpPr/>
        <p:nvPr/>
      </p:nvGrpSpPr>
      <p:grpSpPr>
        <a:xfrm>
          <a:off x="0" y="0"/>
          <a:ext cx="0" cy="0"/>
          <a:chOff x="0" y="0"/>
          <a:chExt cx="0" cy="0"/>
        </a:xfrm>
      </p:grpSpPr>
      <p:sp>
        <p:nvSpPr>
          <p:cNvPr id="2" name="文本框 1"/>
          <p:cNvSpPr txBox="1"/>
          <p:nvPr/>
        </p:nvSpPr>
        <p:spPr>
          <a:xfrm>
            <a:off x="5756371" y="3790977"/>
            <a:ext cx="1415772" cy="461665"/>
          </a:xfrm>
          <a:prstGeom prst="rect">
            <a:avLst/>
          </a:prstGeom>
          <a:noFill/>
        </p:spPr>
        <p:txBody>
          <a:bodyPr wrap="none" rtlCol="0">
            <a:spAutoFit/>
          </a:bodyPr>
          <a:lstStyle/>
          <a:p>
            <a:r>
              <a:rPr lang="zh-CN" altLang="en-US" sz="2400" b="1" dirty="0" smtClean="0">
                <a:solidFill>
                  <a:schemeClr val="bg1"/>
                </a:solidFill>
                <a:effectLst>
                  <a:outerShdw blurRad="165100" dist="88900" dir="2700000" algn="tl">
                    <a:srgbClr val="000000">
                      <a:alpha val="14000"/>
                    </a:srgbClr>
                  </a:outerShdw>
                </a:effectLst>
                <a:latin typeface="+mj-ea"/>
                <a:ea typeface="+mj-ea"/>
              </a:rPr>
              <a:t>作品简介</a:t>
            </a:r>
            <a:endParaRPr lang="zh-CN" altLang="en-US" sz="2400" b="1" dirty="0">
              <a:solidFill>
                <a:schemeClr val="bg1"/>
              </a:solidFill>
              <a:effectLst>
                <a:outerShdw blurRad="165100" dist="88900" dir="2700000" algn="tl">
                  <a:srgbClr val="000000">
                    <a:alpha val="14000"/>
                  </a:srgbClr>
                </a:outerShdw>
              </a:effectLst>
              <a:latin typeface="+mj-ea"/>
              <a:ea typeface="+mj-ea"/>
            </a:endParaRPr>
          </a:p>
        </p:txBody>
      </p:sp>
      <p:sp>
        <p:nvSpPr>
          <p:cNvPr id="4" name="文本框 3"/>
          <p:cNvSpPr txBox="1"/>
          <p:nvPr/>
        </p:nvSpPr>
        <p:spPr>
          <a:xfrm>
            <a:off x="5756371" y="3421632"/>
            <a:ext cx="1107996" cy="369332"/>
          </a:xfrm>
          <a:prstGeom prst="rect">
            <a:avLst/>
          </a:prstGeom>
          <a:noFill/>
        </p:spPr>
        <p:txBody>
          <a:bodyPr wrap="none" rtlCol="0">
            <a:spAutoFit/>
          </a:bodyPr>
          <a:lstStyle>
            <a:defPPr>
              <a:defRPr lang="zh-CN"/>
            </a:defPPr>
            <a:lvl1pPr>
              <a:defRPr sz="4800" b="1">
                <a:solidFill>
                  <a:schemeClr val="bg1"/>
                </a:solidFill>
                <a:effectLst>
                  <a:outerShdw blurRad="165100" dist="88900" dir="2700000" algn="tl">
                    <a:srgbClr val="000000">
                      <a:alpha val="14000"/>
                    </a:srgbClr>
                  </a:outerShdw>
                </a:effectLst>
                <a:latin typeface="+mj-ea"/>
                <a:ea typeface="+mj-ea"/>
              </a:defRPr>
            </a:lvl1pPr>
          </a:lstStyle>
          <a:p>
            <a:r>
              <a:rPr lang="zh-CN" altLang="en-US" sz="1800" b="0" dirty="0">
                <a:latin typeface="+mn-ea"/>
                <a:ea typeface="+mn-ea"/>
              </a:rPr>
              <a:t>第一部分</a:t>
            </a:r>
          </a:p>
        </p:txBody>
      </p:sp>
      <p:sp>
        <p:nvSpPr>
          <p:cNvPr id="21" name="矩形 20"/>
          <p:cNvSpPr/>
          <p:nvPr/>
        </p:nvSpPr>
        <p:spPr>
          <a:xfrm>
            <a:off x="5756371" y="4458818"/>
            <a:ext cx="5360808" cy="681212"/>
          </a:xfrm>
          <a:prstGeom prst="rect">
            <a:avLst/>
          </a:prstGeom>
        </p:spPr>
        <p:txBody>
          <a:bodyPr wrap="square">
            <a:spAutoFit/>
          </a:bodyPr>
          <a:lstStyle/>
          <a:p>
            <a:pPr algn="just">
              <a:lnSpc>
                <a:spcPct val="140000"/>
              </a:lnSpc>
            </a:pPr>
            <a:r>
              <a:rPr lang="zh-CN" altLang="en-US" sz="1400" dirty="0" smtClean="0">
                <a:solidFill>
                  <a:srgbClr val="BDBDBD"/>
                </a:solidFill>
                <a:latin typeface="+mn-ea"/>
              </a:rPr>
              <a:t>请通过一段话来介绍该款</a:t>
            </a:r>
            <a:r>
              <a:rPr lang="en-US" altLang="zh-CN" sz="1400" dirty="0" smtClean="0">
                <a:solidFill>
                  <a:srgbClr val="BDBDBD"/>
                </a:solidFill>
                <a:latin typeface="+mn-ea"/>
              </a:rPr>
              <a:t>APP</a:t>
            </a:r>
            <a:r>
              <a:rPr lang="zh-CN" altLang="en-US" sz="1400" dirty="0" smtClean="0">
                <a:solidFill>
                  <a:srgbClr val="BDBDBD"/>
                </a:solidFill>
                <a:latin typeface="+mn-ea"/>
              </a:rPr>
              <a:t>的功能特点以及解决用户的问题，字数不易过多</a:t>
            </a:r>
            <a:r>
              <a:rPr lang="zh-CN" altLang="en-US" sz="1400" dirty="0">
                <a:solidFill>
                  <a:srgbClr val="BDBDBD"/>
                </a:solidFill>
                <a:latin typeface="+mn-ea"/>
              </a:rPr>
              <a:t>。</a:t>
            </a:r>
            <a:r>
              <a:rPr lang="zh-CN" altLang="en-US" sz="1400" dirty="0" smtClean="0">
                <a:solidFill>
                  <a:srgbClr val="BDBDBD"/>
                </a:solidFill>
                <a:latin typeface="+mn-ea"/>
              </a:rPr>
              <a:t>请根据内容进行排版，配图不限制，可灵活多样。</a:t>
            </a:r>
            <a:endParaRPr lang="zh-CN" altLang="en-US" sz="1400" dirty="0">
              <a:solidFill>
                <a:srgbClr val="BDBDBD"/>
              </a:solidFill>
              <a:latin typeface="+mn-ea"/>
            </a:endParaRPr>
          </a:p>
        </p:txBody>
      </p:sp>
      <p:sp>
        <p:nvSpPr>
          <p:cNvPr id="24" name="矩形 23"/>
          <p:cNvSpPr/>
          <p:nvPr/>
        </p:nvSpPr>
        <p:spPr>
          <a:xfrm>
            <a:off x="9937881" y="3924973"/>
            <a:ext cx="1105366" cy="276999"/>
          </a:xfrm>
          <a:prstGeom prst="rect">
            <a:avLst/>
          </a:prstGeom>
          <a:ln>
            <a:solidFill>
              <a:schemeClr val="bg1"/>
            </a:solidFill>
          </a:ln>
        </p:spPr>
        <p:txBody>
          <a:bodyPr wrap="none" rtlCol="0" anchor="ctr">
            <a:spAutoFit/>
          </a:bodyPr>
          <a:lstStyle/>
          <a:p>
            <a:r>
              <a:rPr lang="zh-CN" altLang="en-US" sz="1200" dirty="0" smtClean="0">
                <a:solidFill>
                  <a:schemeClr val="bg1"/>
                </a:solidFill>
              </a:rPr>
              <a:t>犀牛故事</a:t>
            </a:r>
            <a:r>
              <a:rPr lang="en-US" altLang="zh-CN" sz="1200" dirty="0" smtClean="0">
                <a:solidFill>
                  <a:schemeClr val="bg1"/>
                </a:solidFill>
              </a:rPr>
              <a:t>APP</a:t>
            </a:r>
            <a:endParaRPr lang="zh-CN" altLang="en-US" sz="1200" dirty="0">
              <a:solidFill>
                <a:schemeClr val="bg1"/>
              </a:solidFill>
            </a:endParaRPr>
          </a:p>
        </p:txBody>
      </p:sp>
    </p:spTree>
    <p:extLst>
      <p:ext uri="{BB962C8B-B14F-4D97-AF65-F5344CB8AC3E}">
        <p14:creationId xmlns:p14="http://schemas.microsoft.com/office/powerpoint/2010/main" val="26594392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787400" y="5413869"/>
            <a:ext cx="3111500" cy="681212"/>
          </a:xfrm>
          <a:prstGeom prst="rect">
            <a:avLst/>
          </a:prstGeom>
          <a:noFill/>
        </p:spPr>
        <p:txBody>
          <a:bodyPr wrap="square" rtlCol="0">
            <a:spAutoFit/>
          </a:bodyPr>
          <a:lstStyle/>
          <a:p>
            <a:pPr algn="just">
              <a:lnSpc>
                <a:spcPct val="140000"/>
              </a:lnSpc>
            </a:pPr>
            <a:r>
              <a:rPr lang="zh-CN" altLang="en-US" sz="1400" dirty="0" smtClean="0">
                <a:solidFill>
                  <a:schemeClr val="bg1">
                    <a:lumMod val="85000"/>
                  </a:schemeClr>
                </a:solidFill>
              </a:rPr>
              <a:t>功能分析：</a:t>
            </a:r>
            <a:endParaRPr lang="en-US" altLang="zh-CN" sz="1400" dirty="0" smtClean="0">
              <a:solidFill>
                <a:schemeClr val="bg1">
                  <a:lumMod val="85000"/>
                </a:schemeClr>
              </a:solidFill>
            </a:endParaRPr>
          </a:p>
          <a:p>
            <a:pPr algn="just">
              <a:lnSpc>
                <a:spcPct val="140000"/>
              </a:lnSpc>
            </a:pPr>
            <a:r>
              <a:rPr lang="zh-CN" altLang="en-US" sz="1400" dirty="0" smtClean="0">
                <a:solidFill>
                  <a:schemeClr val="bg1">
                    <a:lumMod val="85000"/>
                  </a:schemeClr>
                </a:solidFill>
              </a:rPr>
              <a:t>通过一段话分析竞品</a:t>
            </a:r>
            <a:r>
              <a:rPr lang="en-US" altLang="zh-CN" sz="1400" dirty="0" smtClean="0">
                <a:solidFill>
                  <a:schemeClr val="bg1">
                    <a:lumMod val="85000"/>
                  </a:schemeClr>
                </a:solidFill>
              </a:rPr>
              <a:t>APP</a:t>
            </a:r>
            <a:r>
              <a:rPr lang="zh-CN" altLang="en-US" sz="1400" dirty="0" smtClean="0">
                <a:solidFill>
                  <a:schemeClr val="bg1">
                    <a:lumMod val="85000"/>
                  </a:schemeClr>
                </a:solidFill>
              </a:rPr>
              <a:t>的功能特点</a:t>
            </a:r>
            <a:r>
              <a:rPr lang="zh-CN" altLang="zh-CN" sz="1400" dirty="0">
                <a:solidFill>
                  <a:schemeClr val="bg1">
                    <a:lumMod val="85000"/>
                  </a:schemeClr>
                </a:solidFill>
              </a:rPr>
              <a:t>。</a:t>
            </a:r>
            <a:endParaRPr lang="en-US" altLang="zh-CN" sz="1400" dirty="0" smtClean="0">
              <a:solidFill>
                <a:schemeClr val="bg1">
                  <a:lumMod val="85000"/>
                </a:schemeClr>
              </a:solidFill>
            </a:endParaRPr>
          </a:p>
        </p:txBody>
      </p:sp>
      <p:pic>
        <p:nvPicPr>
          <p:cNvPr id="4" name="图片 3" descr="IMG_8661.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7400" y="1727200"/>
            <a:ext cx="1842166" cy="3276600"/>
          </a:xfrm>
          <a:prstGeom prst="rect">
            <a:avLst/>
          </a:prstGeom>
        </p:spPr>
      </p:pic>
      <p:pic>
        <p:nvPicPr>
          <p:cNvPr id="6" name="图片 5" descr="IMG_8660.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44451" y="1727200"/>
            <a:ext cx="1842166" cy="3276600"/>
          </a:xfrm>
          <a:prstGeom prst="rect">
            <a:avLst/>
          </a:prstGeom>
        </p:spPr>
      </p:pic>
      <p:pic>
        <p:nvPicPr>
          <p:cNvPr id="8" name="图片 7" descr="IMG_8662.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33700" y="1727200"/>
            <a:ext cx="1842166" cy="3276600"/>
          </a:xfrm>
          <a:prstGeom prst="rect">
            <a:avLst/>
          </a:prstGeom>
        </p:spPr>
      </p:pic>
      <p:sp>
        <p:nvSpPr>
          <p:cNvPr id="24" name="文本框 23"/>
          <p:cNvSpPr txBox="1"/>
          <p:nvPr/>
        </p:nvSpPr>
        <p:spPr>
          <a:xfrm>
            <a:off x="1438371" y="1275332"/>
            <a:ext cx="543739" cy="307777"/>
          </a:xfrm>
          <a:prstGeom prst="rect">
            <a:avLst/>
          </a:prstGeom>
          <a:noFill/>
        </p:spPr>
        <p:txBody>
          <a:bodyPr wrap="none" rtlCol="0">
            <a:spAutoFit/>
          </a:bodyPr>
          <a:lstStyle>
            <a:defPPr>
              <a:defRPr lang="zh-CN"/>
            </a:defPPr>
            <a:lvl1pPr>
              <a:defRPr sz="4800" b="1">
                <a:solidFill>
                  <a:schemeClr val="bg1"/>
                </a:solidFill>
                <a:effectLst>
                  <a:outerShdw blurRad="165100" dist="88900" dir="2700000" algn="tl">
                    <a:srgbClr val="000000">
                      <a:alpha val="14000"/>
                    </a:srgbClr>
                  </a:outerShdw>
                </a:effectLst>
                <a:latin typeface="+mj-ea"/>
                <a:ea typeface="+mj-ea"/>
              </a:defRPr>
            </a:lvl1pPr>
          </a:lstStyle>
          <a:p>
            <a:r>
              <a:rPr lang="en-US" altLang="en-US" sz="1400" b="0" dirty="0" smtClean="0">
                <a:latin typeface="+mn-ea"/>
                <a:ea typeface="+mn-ea"/>
              </a:rPr>
              <a:t>落网</a:t>
            </a:r>
            <a:endParaRPr lang="zh-CN" altLang="en-US" sz="1400" b="0" dirty="0">
              <a:latin typeface="+mn-ea"/>
              <a:ea typeface="+mn-ea"/>
            </a:endParaRPr>
          </a:p>
        </p:txBody>
      </p:sp>
      <p:sp>
        <p:nvSpPr>
          <p:cNvPr id="25" name="文本框 24"/>
          <p:cNvSpPr txBox="1"/>
          <p:nvPr/>
        </p:nvSpPr>
        <p:spPr>
          <a:xfrm>
            <a:off x="3584671" y="1275332"/>
            <a:ext cx="543739" cy="307777"/>
          </a:xfrm>
          <a:prstGeom prst="rect">
            <a:avLst/>
          </a:prstGeom>
          <a:noFill/>
        </p:spPr>
        <p:txBody>
          <a:bodyPr wrap="none" rtlCol="0">
            <a:spAutoFit/>
          </a:bodyPr>
          <a:lstStyle>
            <a:defPPr>
              <a:defRPr lang="zh-CN"/>
            </a:defPPr>
            <a:lvl1pPr>
              <a:defRPr sz="4800" b="1">
                <a:solidFill>
                  <a:schemeClr val="bg1"/>
                </a:solidFill>
                <a:effectLst>
                  <a:outerShdw blurRad="165100" dist="88900" dir="2700000" algn="tl">
                    <a:srgbClr val="000000">
                      <a:alpha val="14000"/>
                    </a:srgbClr>
                  </a:outerShdw>
                </a:effectLst>
                <a:latin typeface="+mj-ea"/>
                <a:ea typeface="+mj-ea"/>
              </a:defRPr>
            </a:lvl1pPr>
          </a:lstStyle>
          <a:p>
            <a:r>
              <a:rPr lang="zh-CN" altLang="en-US" sz="1400" b="0" dirty="0" smtClean="0">
                <a:latin typeface="+mn-ea"/>
                <a:ea typeface="+mn-ea"/>
              </a:rPr>
              <a:t>片刻</a:t>
            </a:r>
            <a:endParaRPr lang="zh-CN" altLang="en-US" sz="1400" b="0" dirty="0">
              <a:latin typeface="+mn-ea"/>
              <a:ea typeface="+mn-ea"/>
            </a:endParaRPr>
          </a:p>
        </p:txBody>
      </p:sp>
      <p:sp>
        <p:nvSpPr>
          <p:cNvPr id="26" name="文本框 25"/>
          <p:cNvSpPr txBox="1"/>
          <p:nvPr/>
        </p:nvSpPr>
        <p:spPr>
          <a:xfrm>
            <a:off x="5426171" y="1275332"/>
            <a:ext cx="1082348" cy="307777"/>
          </a:xfrm>
          <a:prstGeom prst="rect">
            <a:avLst/>
          </a:prstGeom>
          <a:noFill/>
        </p:spPr>
        <p:txBody>
          <a:bodyPr wrap="none" rtlCol="0">
            <a:spAutoFit/>
          </a:bodyPr>
          <a:lstStyle>
            <a:defPPr>
              <a:defRPr lang="zh-CN"/>
            </a:defPPr>
            <a:lvl1pPr>
              <a:defRPr sz="4800" b="1">
                <a:solidFill>
                  <a:schemeClr val="bg1"/>
                </a:solidFill>
                <a:effectLst>
                  <a:outerShdw blurRad="165100" dist="88900" dir="2700000" algn="tl">
                    <a:srgbClr val="000000">
                      <a:alpha val="14000"/>
                    </a:srgbClr>
                  </a:outerShdw>
                </a:effectLst>
                <a:latin typeface="+mj-ea"/>
                <a:ea typeface="+mj-ea"/>
              </a:defRPr>
            </a:lvl1pPr>
          </a:lstStyle>
          <a:p>
            <a:r>
              <a:rPr lang="zh-CN" altLang="en-US" sz="1400" b="0" dirty="0" smtClean="0">
                <a:latin typeface="+mn-ea"/>
                <a:ea typeface="+mn-ea"/>
              </a:rPr>
              <a:t>好奇心日报</a:t>
            </a:r>
            <a:endParaRPr lang="zh-CN" altLang="en-US" sz="1400" b="0" dirty="0">
              <a:latin typeface="+mn-ea"/>
              <a:ea typeface="+mn-ea"/>
            </a:endParaRPr>
          </a:p>
        </p:txBody>
      </p:sp>
      <p:pic>
        <p:nvPicPr>
          <p:cNvPr id="28" name="图片 27" descr="IMG_8660.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65351" y="1714500"/>
            <a:ext cx="1842166" cy="3276600"/>
          </a:xfrm>
          <a:prstGeom prst="rect">
            <a:avLst/>
          </a:prstGeom>
        </p:spPr>
      </p:pic>
      <p:sp>
        <p:nvSpPr>
          <p:cNvPr id="29" name="文本框 28"/>
          <p:cNvSpPr txBox="1"/>
          <p:nvPr/>
        </p:nvSpPr>
        <p:spPr>
          <a:xfrm>
            <a:off x="7547071" y="1275332"/>
            <a:ext cx="1082348" cy="307777"/>
          </a:xfrm>
          <a:prstGeom prst="rect">
            <a:avLst/>
          </a:prstGeom>
          <a:noFill/>
        </p:spPr>
        <p:txBody>
          <a:bodyPr wrap="none" rtlCol="0">
            <a:spAutoFit/>
          </a:bodyPr>
          <a:lstStyle>
            <a:defPPr>
              <a:defRPr lang="zh-CN"/>
            </a:defPPr>
            <a:lvl1pPr>
              <a:defRPr sz="4800" b="1">
                <a:solidFill>
                  <a:schemeClr val="bg1"/>
                </a:solidFill>
                <a:effectLst>
                  <a:outerShdw blurRad="165100" dist="88900" dir="2700000" algn="tl">
                    <a:srgbClr val="000000">
                      <a:alpha val="14000"/>
                    </a:srgbClr>
                  </a:outerShdw>
                </a:effectLst>
                <a:latin typeface="+mj-ea"/>
                <a:ea typeface="+mj-ea"/>
              </a:defRPr>
            </a:lvl1pPr>
          </a:lstStyle>
          <a:p>
            <a:r>
              <a:rPr lang="zh-CN" altLang="en-US" sz="1400" b="0" dirty="0" smtClean="0">
                <a:latin typeface="+mn-ea"/>
                <a:ea typeface="+mn-ea"/>
              </a:rPr>
              <a:t>好奇心日报</a:t>
            </a:r>
            <a:endParaRPr lang="zh-CN" altLang="en-US" sz="1400" b="0" dirty="0">
              <a:latin typeface="+mn-ea"/>
              <a:ea typeface="+mn-ea"/>
            </a:endParaRPr>
          </a:p>
        </p:txBody>
      </p:sp>
      <p:pic>
        <p:nvPicPr>
          <p:cNvPr id="30" name="图片 29" descr="IMG_8662.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96400" y="1727200"/>
            <a:ext cx="1842166" cy="3276600"/>
          </a:xfrm>
          <a:prstGeom prst="rect">
            <a:avLst/>
          </a:prstGeom>
        </p:spPr>
      </p:pic>
      <p:sp>
        <p:nvSpPr>
          <p:cNvPr id="31" name="文本框 30"/>
          <p:cNvSpPr txBox="1"/>
          <p:nvPr/>
        </p:nvSpPr>
        <p:spPr>
          <a:xfrm>
            <a:off x="9947371" y="1275332"/>
            <a:ext cx="543739" cy="307777"/>
          </a:xfrm>
          <a:prstGeom prst="rect">
            <a:avLst/>
          </a:prstGeom>
          <a:noFill/>
        </p:spPr>
        <p:txBody>
          <a:bodyPr wrap="none" rtlCol="0">
            <a:spAutoFit/>
          </a:bodyPr>
          <a:lstStyle>
            <a:defPPr>
              <a:defRPr lang="zh-CN"/>
            </a:defPPr>
            <a:lvl1pPr>
              <a:defRPr sz="4800" b="1">
                <a:solidFill>
                  <a:schemeClr val="bg1"/>
                </a:solidFill>
                <a:effectLst>
                  <a:outerShdw blurRad="165100" dist="88900" dir="2700000" algn="tl">
                    <a:srgbClr val="000000">
                      <a:alpha val="14000"/>
                    </a:srgbClr>
                  </a:outerShdw>
                </a:effectLst>
                <a:latin typeface="+mj-ea"/>
                <a:ea typeface="+mj-ea"/>
              </a:defRPr>
            </a:lvl1pPr>
          </a:lstStyle>
          <a:p>
            <a:r>
              <a:rPr lang="zh-CN" altLang="en-US" sz="1400" b="0" dirty="0" smtClean="0">
                <a:latin typeface="+mn-ea"/>
                <a:ea typeface="+mn-ea"/>
              </a:rPr>
              <a:t>片刻</a:t>
            </a:r>
            <a:endParaRPr lang="zh-CN" altLang="en-US" sz="1400" b="0" dirty="0">
              <a:latin typeface="+mn-ea"/>
              <a:ea typeface="+mn-ea"/>
            </a:endParaRPr>
          </a:p>
        </p:txBody>
      </p:sp>
      <p:sp>
        <p:nvSpPr>
          <p:cNvPr id="32" name="文本框 31"/>
          <p:cNvSpPr txBox="1"/>
          <p:nvPr/>
        </p:nvSpPr>
        <p:spPr>
          <a:xfrm>
            <a:off x="4775200" y="5413869"/>
            <a:ext cx="3111500" cy="982833"/>
          </a:xfrm>
          <a:prstGeom prst="rect">
            <a:avLst/>
          </a:prstGeom>
          <a:noFill/>
        </p:spPr>
        <p:txBody>
          <a:bodyPr wrap="square" rtlCol="0">
            <a:spAutoFit/>
          </a:bodyPr>
          <a:lstStyle/>
          <a:p>
            <a:pPr algn="just">
              <a:lnSpc>
                <a:spcPct val="140000"/>
              </a:lnSpc>
            </a:pPr>
            <a:r>
              <a:rPr lang="zh-CN" altLang="en-US" sz="1400" dirty="0" smtClean="0">
                <a:solidFill>
                  <a:schemeClr val="bg1">
                    <a:lumMod val="85000"/>
                  </a:schemeClr>
                </a:solidFill>
              </a:rPr>
              <a:t>设计分析：</a:t>
            </a:r>
            <a:endParaRPr lang="en-US" altLang="zh-CN" sz="1400" dirty="0" smtClean="0">
              <a:solidFill>
                <a:schemeClr val="bg1">
                  <a:lumMod val="85000"/>
                </a:schemeClr>
              </a:solidFill>
            </a:endParaRPr>
          </a:p>
          <a:p>
            <a:pPr algn="just">
              <a:lnSpc>
                <a:spcPct val="140000"/>
              </a:lnSpc>
            </a:pPr>
            <a:r>
              <a:rPr lang="zh-CN" altLang="en-US" sz="1400" dirty="0" smtClean="0">
                <a:solidFill>
                  <a:schemeClr val="bg1">
                    <a:lumMod val="85000"/>
                  </a:schemeClr>
                </a:solidFill>
              </a:rPr>
              <a:t>通过一段话分析设计上的风格定位</a:t>
            </a:r>
            <a:endParaRPr lang="en-US" altLang="zh-CN" sz="1400" dirty="0" smtClean="0">
              <a:solidFill>
                <a:schemeClr val="bg1">
                  <a:lumMod val="85000"/>
                </a:schemeClr>
              </a:solidFill>
            </a:endParaRPr>
          </a:p>
          <a:p>
            <a:pPr algn="just">
              <a:lnSpc>
                <a:spcPct val="140000"/>
              </a:lnSpc>
            </a:pPr>
            <a:r>
              <a:rPr lang="zh-CN" altLang="en-US" sz="1400" dirty="0" smtClean="0">
                <a:solidFill>
                  <a:schemeClr val="bg1">
                    <a:lumMod val="85000"/>
                  </a:schemeClr>
                </a:solidFill>
              </a:rPr>
              <a:t>以及版式方面的思考。</a:t>
            </a:r>
            <a:endParaRPr lang="en-US" altLang="zh-CN" sz="1400" dirty="0" smtClean="0">
              <a:solidFill>
                <a:schemeClr val="bg1">
                  <a:lumMod val="85000"/>
                </a:schemeClr>
              </a:solidFill>
            </a:endParaRPr>
          </a:p>
        </p:txBody>
      </p:sp>
      <p:sp>
        <p:nvSpPr>
          <p:cNvPr id="33" name="文本框 32"/>
          <p:cNvSpPr txBox="1"/>
          <p:nvPr/>
        </p:nvSpPr>
        <p:spPr>
          <a:xfrm>
            <a:off x="8204200" y="5426569"/>
            <a:ext cx="3111500" cy="982833"/>
          </a:xfrm>
          <a:prstGeom prst="rect">
            <a:avLst/>
          </a:prstGeom>
          <a:noFill/>
        </p:spPr>
        <p:txBody>
          <a:bodyPr wrap="square" rtlCol="0">
            <a:spAutoFit/>
          </a:bodyPr>
          <a:lstStyle/>
          <a:p>
            <a:pPr algn="just">
              <a:lnSpc>
                <a:spcPct val="140000"/>
              </a:lnSpc>
            </a:pPr>
            <a:r>
              <a:rPr lang="zh-CN" altLang="en-US" sz="1400" dirty="0" smtClean="0">
                <a:solidFill>
                  <a:schemeClr val="bg1">
                    <a:lumMod val="85000"/>
                  </a:schemeClr>
                </a:solidFill>
              </a:rPr>
              <a:t>交互分析：</a:t>
            </a:r>
            <a:endParaRPr lang="en-US" altLang="zh-CN" sz="1400" dirty="0" smtClean="0">
              <a:solidFill>
                <a:schemeClr val="bg1">
                  <a:lumMod val="85000"/>
                </a:schemeClr>
              </a:solidFill>
            </a:endParaRPr>
          </a:p>
          <a:p>
            <a:pPr algn="just">
              <a:lnSpc>
                <a:spcPct val="140000"/>
              </a:lnSpc>
            </a:pPr>
            <a:r>
              <a:rPr lang="zh-CN" altLang="en-US" sz="1400" dirty="0" smtClean="0">
                <a:solidFill>
                  <a:schemeClr val="bg1">
                    <a:lumMod val="85000"/>
                  </a:schemeClr>
                </a:solidFill>
              </a:rPr>
              <a:t>通过一段话分析交互方面优缺点，主要从人机交互上面阐述。</a:t>
            </a:r>
            <a:endParaRPr lang="zh-CN" altLang="en-US" sz="1400" dirty="0">
              <a:solidFill>
                <a:schemeClr val="bg1">
                  <a:lumMod val="85000"/>
                </a:schemeClr>
              </a:solidFill>
            </a:endParaRPr>
          </a:p>
        </p:txBody>
      </p:sp>
      <p:sp>
        <p:nvSpPr>
          <p:cNvPr id="34" name="文本框 33"/>
          <p:cNvSpPr txBox="1"/>
          <p:nvPr/>
        </p:nvSpPr>
        <p:spPr>
          <a:xfrm>
            <a:off x="10455371" y="628677"/>
            <a:ext cx="1415772" cy="461665"/>
          </a:xfrm>
          <a:prstGeom prst="rect">
            <a:avLst/>
          </a:prstGeom>
          <a:noFill/>
        </p:spPr>
        <p:txBody>
          <a:bodyPr wrap="none" rtlCol="0">
            <a:spAutoFit/>
          </a:bodyPr>
          <a:lstStyle/>
          <a:p>
            <a:r>
              <a:rPr lang="zh-CN" altLang="en-US" sz="2400" b="1" dirty="0" smtClean="0">
                <a:solidFill>
                  <a:schemeClr val="bg1"/>
                </a:solidFill>
                <a:effectLst>
                  <a:outerShdw blurRad="165100" dist="88900" dir="2700000" algn="tl">
                    <a:srgbClr val="000000">
                      <a:alpha val="14000"/>
                    </a:srgbClr>
                  </a:outerShdw>
                </a:effectLst>
                <a:latin typeface="+mj-ea"/>
                <a:ea typeface="+mj-ea"/>
              </a:rPr>
              <a:t>竞品分析</a:t>
            </a:r>
            <a:endParaRPr lang="zh-CN" altLang="en-US" sz="2400" b="1" dirty="0">
              <a:solidFill>
                <a:schemeClr val="bg1"/>
              </a:solidFill>
              <a:effectLst>
                <a:outerShdw blurRad="165100" dist="88900" dir="2700000" algn="tl">
                  <a:srgbClr val="000000">
                    <a:alpha val="14000"/>
                  </a:srgbClr>
                </a:outerShdw>
              </a:effectLst>
              <a:latin typeface="+mj-ea"/>
              <a:ea typeface="+mj-ea"/>
            </a:endParaRPr>
          </a:p>
        </p:txBody>
      </p:sp>
      <p:sp>
        <p:nvSpPr>
          <p:cNvPr id="35" name="文本框 34"/>
          <p:cNvSpPr txBox="1"/>
          <p:nvPr/>
        </p:nvSpPr>
        <p:spPr>
          <a:xfrm>
            <a:off x="10760171" y="297432"/>
            <a:ext cx="1107996" cy="369332"/>
          </a:xfrm>
          <a:prstGeom prst="rect">
            <a:avLst/>
          </a:prstGeom>
          <a:noFill/>
        </p:spPr>
        <p:txBody>
          <a:bodyPr wrap="none" rtlCol="0">
            <a:spAutoFit/>
          </a:bodyPr>
          <a:lstStyle>
            <a:defPPr>
              <a:defRPr lang="zh-CN"/>
            </a:defPPr>
            <a:lvl1pPr>
              <a:defRPr sz="4800" b="1">
                <a:solidFill>
                  <a:schemeClr val="bg1"/>
                </a:solidFill>
                <a:effectLst>
                  <a:outerShdw blurRad="165100" dist="88900" dir="2700000" algn="tl">
                    <a:srgbClr val="000000">
                      <a:alpha val="14000"/>
                    </a:srgbClr>
                  </a:outerShdw>
                </a:effectLst>
                <a:latin typeface="+mj-ea"/>
                <a:ea typeface="+mj-ea"/>
              </a:defRPr>
            </a:lvl1pPr>
          </a:lstStyle>
          <a:p>
            <a:r>
              <a:rPr lang="zh-CN" altLang="en-US" sz="1800" b="0" dirty="0" smtClean="0">
                <a:latin typeface="+mn-ea"/>
                <a:ea typeface="+mn-ea"/>
              </a:rPr>
              <a:t>第二部分</a:t>
            </a:r>
            <a:endParaRPr lang="zh-CN" altLang="en-US" sz="1800" b="0" dirty="0">
              <a:latin typeface="+mn-ea"/>
              <a:ea typeface="+mn-ea"/>
            </a:endParaRPr>
          </a:p>
        </p:txBody>
      </p:sp>
      <p:sp>
        <p:nvSpPr>
          <p:cNvPr id="37" name="文本框 36"/>
          <p:cNvSpPr txBox="1"/>
          <p:nvPr/>
        </p:nvSpPr>
        <p:spPr>
          <a:xfrm>
            <a:off x="889000" y="354269"/>
            <a:ext cx="8674100" cy="461665"/>
          </a:xfrm>
          <a:prstGeom prst="rect">
            <a:avLst/>
          </a:prstGeom>
          <a:noFill/>
        </p:spPr>
        <p:txBody>
          <a:bodyPr wrap="square" rtlCol="0">
            <a:spAutoFit/>
          </a:bodyPr>
          <a:lstStyle/>
          <a:p>
            <a:pPr algn="just">
              <a:lnSpc>
                <a:spcPct val="140000"/>
              </a:lnSpc>
            </a:pPr>
            <a:r>
              <a:rPr lang="zh-CN" altLang="en-US" dirty="0" smtClean="0">
                <a:solidFill>
                  <a:schemeClr val="accent1"/>
                </a:solidFill>
              </a:rPr>
              <a:t>本页面主要展现多个精品进行分析，至少找出三个竞品进行分析，方式不限制。</a:t>
            </a:r>
            <a:endParaRPr lang="zh-CN" altLang="en-US" dirty="0">
              <a:solidFill>
                <a:schemeClr val="accent1"/>
              </a:solidFill>
            </a:endParaRPr>
          </a:p>
        </p:txBody>
      </p:sp>
    </p:spTree>
    <p:extLst>
      <p:ext uri="{BB962C8B-B14F-4D97-AF65-F5344CB8AC3E}">
        <p14:creationId xmlns:p14="http://schemas.microsoft.com/office/powerpoint/2010/main" val="41874975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FFFFFF"/>
          </a:solidFill>
        </p:spPr>
        <p:txBody>
          <a:bodyPr wrap="square" rtlCol="0" anchor="ctr">
            <a:spAutoFit/>
          </a:bodyPr>
          <a:lstStyle/>
          <a:p>
            <a:pPr algn="ctr"/>
            <a:endParaRPr kumimoji="1" lang="zh-CN" altLang="en-US" sz="2800">
              <a:solidFill>
                <a:schemeClr val="bg1"/>
              </a:solidFill>
            </a:endParaRPr>
          </a:p>
        </p:txBody>
      </p:sp>
      <p:sp>
        <p:nvSpPr>
          <p:cNvPr id="34" name="文本框 33"/>
          <p:cNvSpPr txBox="1"/>
          <p:nvPr/>
        </p:nvSpPr>
        <p:spPr>
          <a:xfrm>
            <a:off x="10455371" y="628677"/>
            <a:ext cx="1415772" cy="461665"/>
          </a:xfrm>
          <a:prstGeom prst="rect">
            <a:avLst/>
          </a:prstGeom>
          <a:noFill/>
        </p:spPr>
        <p:txBody>
          <a:bodyPr wrap="none" rtlCol="0">
            <a:spAutoFit/>
          </a:bodyPr>
          <a:lstStyle/>
          <a:p>
            <a:r>
              <a:rPr lang="zh-CN" altLang="en-US" sz="2400" b="1" dirty="0" smtClean="0">
                <a:effectLst>
                  <a:outerShdw blurRad="165100" dist="88900" dir="2700000" algn="tl">
                    <a:srgbClr val="000000">
                      <a:alpha val="14000"/>
                    </a:srgbClr>
                  </a:outerShdw>
                </a:effectLst>
                <a:latin typeface="+mj-ea"/>
                <a:ea typeface="+mj-ea"/>
              </a:rPr>
              <a:t>界面设计</a:t>
            </a:r>
            <a:endParaRPr lang="zh-CN" altLang="en-US" sz="2400" b="1" dirty="0">
              <a:effectLst>
                <a:outerShdw blurRad="165100" dist="88900" dir="2700000" algn="tl">
                  <a:srgbClr val="000000">
                    <a:alpha val="14000"/>
                  </a:srgbClr>
                </a:outerShdw>
              </a:effectLst>
              <a:latin typeface="+mj-ea"/>
              <a:ea typeface="+mj-ea"/>
            </a:endParaRPr>
          </a:p>
        </p:txBody>
      </p:sp>
      <p:sp>
        <p:nvSpPr>
          <p:cNvPr id="35" name="文本框 34"/>
          <p:cNvSpPr txBox="1"/>
          <p:nvPr/>
        </p:nvSpPr>
        <p:spPr>
          <a:xfrm>
            <a:off x="10760171" y="297432"/>
            <a:ext cx="1107996" cy="369332"/>
          </a:xfrm>
          <a:prstGeom prst="rect">
            <a:avLst/>
          </a:prstGeom>
          <a:noFill/>
        </p:spPr>
        <p:txBody>
          <a:bodyPr wrap="none" rtlCol="0">
            <a:spAutoFit/>
          </a:bodyPr>
          <a:lstStyle>
            <a:defPPr>
              <a:defRPr lang="zh-CN"/>
            </a:defPPr>
            <a:lvl1pPr>
              <a:defRPr sz="4800" b="1">
                <a:solidFill>
                  <a:schemeClr val="bg1"/>
                </a:solidFill>
                <a:effectLst>
                  <a:outerShdw blurRad="165100" dist="88900" dir="2700000" algn="tl">
                    <a:srgbClr val="000000">
                      <a:alpha val="14000"/>
                    </a:srgbClr>
                  </a:outerShdw>
                </a:effectLst>
                <a:latin typeface="+mj-ea"/>
                <a:ea typeface="+mj-ea"/>
              </a:defRPr>
            </a:lvl1pPr>
          </a:lstStyle>
          <a:p>
            <a:r>
              <a:rPr lang="zh-CN" altLang="en-US" sz="1800" b="0" dirty="0" smtClean="0">
                <a:solidFill>
                  <a:schemeClr val="tx1"/>
                </a:solidFill>
                <a:latin typeface="+mn-ea"/>
                <a:ea typeface="+mn-ea"/>
              </a:rPr>
              <a:t>第三部分</a:t>
            </a:r>
            <a:endParaRPr lang="zh-CN" altLang="en-US" sz="1800" b="0" dirty="0">
              <a:solidFill>
                <a:schemeClr val="tx1"/>
              </a:solidFill>
              <a:latin typeface="+mn-ea"/>
              <a:ea typeface="+mn-ea"/>
            </a:endParaRPr>
          </a:p>
        </p:txBody>
      </p:sp>
      <p:pic>
        <p:nvPicPr>
          <p:cNvPr id="25" name="02_F_UED2017.089.jpeg" descr="02_F_UED2017.089.jpeg"/>
          <p:cNvPicPr>
            <a:picLocks noChangeAspect="1"/>
          </p:cNvPicPr>
          <p:nvPr/>
        </p:nvPicPr>
        <p:blipFill rotWithShape="1">
          <a:blip r:embed="rId3">
            <a:extLst/>
          </a:blip>
          <a:srcRect t="21482"/>
          <a:stretch/>
        </p:blipFill>
        <p:spPr>
          <a:xfrm>
            <a:off x="0" y="1473200"/>
            <a:ext cx="12192000" cy="5384801"/>
          </a:xfrm>
          <a:prstGeom prst="rect">
            <a:avLst/>
          </a:prstGeom>
          <a:ln w="12700">
            <a:miter lim="400000"/>
          </a:ln>
        </p:spPr>
      </p:pic>
      <p:sp>
        <p:nvSpPr>
          <p:cNvPr id="26" name="文本框 25"/>
          <p:cNvSpPr txBox="1"/>
          <p:nvPr/>
        </p:nvSpPr>
        <p:spPr>
          <a:xfrm>
            <a:off x="889000" y="354269"/>
            <a:ext cx="8674100" cy="461665"/>
          </a:xfrm>
          <a:prstGeom prst="rect">
            <a:avLst/>
          </a:prstGeom>
          <a:noFill/>
        </p:spPr>
        <p:txBody>
          <a:bodyPr wrap="square" rtlCol="0">
            <a:spAutoFit/>
          </a:bodyPr>
          <a:lstStyle/>
          <a:p>
            <a:pPr algn="just">
              <a:lnSpc>
                <a:spcPct val="140000"/>
              </a:lnSpc>
            </a:pPr>
            <a:r>
              <a:rPr lang="zh-CN" altLang="en-US" dirty="0" smtClean="0">
                <a:solidFill>
                  <a:srgbClr val="C01C23"/>
                </a:solidFill>
              </a:rPr>
              <a:t>本页面主要展现</a:t>
            </a:r>
            <a:r>
              <a:rPr lang="en-US" altLang="zh-CN" dirty="0" smtClean="0">
                <a:solidFill>
                  <a:srgbClr val="C01C23"/>
                </a:solidFill>
              </a:rPr>
              <a:t>APP</a:t>
            </a:r>
            <a:r>
              <a:rPr lang="zh-CN" altLang="en-US" dirty="0" smtClean="0">
                <a:solidFill>
                  <a:srgbClr val="C01C23"/>
                </a:solidFill>
              </a:rPr>
              <a:t>的基本流程关系，以下图为参考。</a:t>
            </a:r>
            <a:endParaRPr lang="zh-CN" altLang="en-US" dirty="0">
              <a:solidFill>
                <a:srgbClr val="C01C23"/>
              </a:solidFill>
            </a:endParaRPr>
          </a:p>
        </p:txBody>
      </p:sp>
    </p:spTree>
    <p:extLst>
      <p:ext uri="{BB962C8B-B14F-4D97-AF65-F5344CB8AC3E}">
        <p14:creationId xmlns:p14="http://schemas.microsoft.com/office/powerpoint/2010/main" val="1658691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FFFFFF"/>
          </a:solidFill>
        </p:spPr>
        <p:txBody>
          <a:bodyPr wrap="square" rtlCol="0" anchor="ctr">
            <a:spAutoFit/>
          </a:bodyPr>
          <a:lstStyle/>
          <a:p>
            <a:pPr algn="ctr"/>
            <a:endParaRPr kumimoji="1" lang="zh-CN" altLang="en-US" sz="2800">
              <a:solidFill>
                <a:schemeClr val="bg1"/>
              </a:solidFill>
            </a:endParaRPr>
          </a:p>
        </p:txBody>
      </p:sp>
      <p:sp>
        <p:nvSpPr>
          <p:cNvPr id="34" name="文本框 33"/>
          <p:cNvSpPr txBox="1"/>
          <p:nvPr/>
        </p:nvSpPr>
        <p:spPr>
          <a:xfrm>
            <a:off x="10455371" y="628677"/>
            <a:ext cx="1415772" cy="461665"/>
          </a:xfrm>
          <a:prstGeom prst="rect">
            <a:avLst/>
          </a:prstGeom>
          <a:noFill/>
        </p:spPr>
        <p:txBody>
          <a:bodyPr wrap="none" rtlCol="0">
            <a:spAutoFit/>
          </a:bodyPr>
          <a:lstStyle/>
          <a:p>
            <a:r>
              <a:rPr lang="zh-CN" altLang="en-US" sz="2400" b="1" dirty="0" smtClean="0">
                <a:effectLst>
                  <a:outerShdw blurRad="165100" dist="88900" dir="2700000" algn="tl">
                    <a:srgbClr val="000000">
                      <a:alpha val="14000"/>
                    </a:srgbClr>
                  </a:outerShdw>
                </a:effectLst>
                <a:latin typeface="+mj-ea"/>
                <a:ea typeface="+mj-ea"/>
              </a:rPr>
              <a:t>界面设计</a:t>
            </a:r>
            <a:endParaRPr lang="zh-CN" altLang="en-US" sz="2400" b="1" dirty="0">
              <a:effectLst>
                <a:outerShdw blurRad="165100" dist="88900" dir="2700000" algn="tl">
                  <a:srgbClr val="000000">
                    <a:alpha val="14000"/>
                  </a:srgbClr>
                </a:outerShdw>
              </a:effectLst>
              <a:latin typeface="+mj-ea"/>
              <a:ea typeface="+mj-ea"/>
            </a:endParaRPr>
          </a:p>
        </p:txBody>
      </p:sp>
      <p:sp>
        <p:nvSpPr>
          <p:cNvPr id="35" name="文本框 34"/>
          <p:cNvSpPr txBox="1"/>
          <p:nvPr/>
        </p:nvSpPr>
        <p:spPr>
          <a:xfrm>
            <a:off x="10760171" y="297432"/>
            <a:ext cx="1107996" cy="369332"/>
          </a:xfrm>
          <a:prstGeom prst="rect">
            <a:avLst/>
          </a:prstGeom>
          <a:noFill/>
        </p:spPr>
        <p:txBody>
          <a:bodyPr wrap="none" rtlCol="0">
            <a:spAutoFit/>
          </a:bodyPr>
          <a:lstStyle>
            <a:defPPr>
              <a:defRPr lang="zh-CN"/>
            </a:defPPr>
            <a:lvl1pPr>
              <a:defRPr sz="4800" b="1">
                <a:solidFill>
                  <a:schemeClr val="bg1"/>
                </a:solidFill>
                <a:effectLst>
                  <a:outerShdw blurRad="165100" dist="88900" dir="2700000" algn="tl">
                    <a:srgbClr val="000000">
                      <a:alpha val="14000"/>
                    </a:srgbClr>
                  </a:outerShdw>
                </a:effectLst>
                <a:latin typeface="+mj-ea"/>
                <a:ea typeface="+mj-ea"/>
              </a:defRPr>
            </a:lvl1pPr>
          </a:lstStyle>
          <a:p>
            <a:r>
              <a:rPr lang="zh-CN" altLang="en-US" sz="1800" b="0" dirty="0" smtClean="0">
                <a:solidFill>
                  <a:schemeClr val="tx1"/>
                </a:solidFill>
                <a:latin typeface="+mn-ea"/>
                <a:ea typeface="+mn-ea"/>
              </a:rPr>
              <a:t>第三部分</a:t>
            </a:r>
            <a:endParaRPr lang="zh-CN" altLang="en-US" sz="1800" b="0" dirty="0">
              <a:solidFill>
                <a:schemeClr val="tx1"/>
              </a:solidFill>
              <a:latin typeface="+mn-ea"/>
              <a:ea typeface="+mn-ea"/>
            </a:endParaRPr>
          </a:p>
        </p:txBody>
      </p:sp>
      <p:pic>
        <p:nvPicPr>
          <p:cNvPr id="24" name="02_F_UED2017.090.jpeg" descr="02_F_UED2017.090.jpeg"/>
          <p:cNvPicPr>
            <a:picLocks noChangeAspect="1"/>
          </p:cNvPicPr>
          <p:nvPr/>
        </p:nvPicPr>
        <p:blipFill rotWithShape="1">
          <a:blip r:embed="rId3">
            <a:extLst/>
          </a:blip>
          <a:srcRect t="17778"/>
          <a:stretch/>
        </p:blipFill>
        <p:spPr>
          <a:xfrm>
            <a:off x="0" y="1219200"/>
            <a:ext cx="12192000" cy="5638800"/>
          </a:xfrm>
          <a:prstGeom prst="rect">
            <a:avLst/>
          </a:prstGeom>
          <a:ln w="12700">
            <a:miter lim="400000"/>
          </a:ln>
        </p:spPr>
      </p:pic>
      <p:sp>
        <p:nvSpPr>
          <p:cNvPr id="7" name="文本框 6"/>
          <p:cNvSpPr txBox="1"/>
          <p:nvPr/>
        </p:nvSpPr>
        <p:spPr>
          <a:xfrm>
            <a:off x="889000" y="354269"/>
            <a:ext cx="8674100" cy="849463"/>
          </a:xfrm>
          <a:prstGeom prst="rect">
            <a:avLst/>
          </a:prstGeom>
          <a:noFill/>
        </p:spPr>
        <p:txBody>
          <a:bodyPr wrap="square" rtlCol="0">
            <a:spAutoFit/>
          </a:bodyPr>
          <a:lstStyle/>
          <a:p>
            <a:pPr algn="just">
              <a:lnSpc>
                <a:spcPct val="140000"/>
              </a:lnSpc>
            </a:pPr>
            <a:r>
              <a:rPr lang="zh-CN" altLang="en-US" dirty="0" smtClean="0">
                <a:solidFill>
                  <a:srgbClr val="C01C23"/>
                </a:solidFill>
              </a:rPr>
              <a:t>本页面主要展现</a:t>
            </a:r>
            <a:r>
              <a:rPr lang="en-US" altLang="zh-CN" dirty="0" smtClean="0">
                <a:solidFill>
                  <a:srgbClr val="C01C23"/>
                </a:solidFill>
              </a:rPr>
              <a:t>APP</a:t>
            </a:r>
            <a:r>
              <a:rPr lang="zh-CN" altLang="en-US" dirty="0" smtClean="0">
                <a:solidFill>
                  <a:srgbClr val="C01C23"/>
                </a:solidFill>
              </a:rPr>
              <a:t>主要原型图的流程关系，可以运用</a:t>
            </a:r>
            <a:r>
              <a:rPr lang="en-US" altLang="zh-CN" dirty="0" err="1" smtClean="0">
                <a:solidFill>
                  <a:srgbClr val="C01C23"/>
                </a:solidFill>
              </a:rPr>
              <a:t>Axure</a:t>
            </a:r>
            <a:r>
              <a:rPr lang="zh-CN" altLang="en-US" dirty="0" smtClean="0">
                <a:solidFill>
                  <a:srgbClr val="C01C23"/>
                </a:solidFill>
              </a:rPr>
              <a:t>或墨刀或其他原型软件制作。需要提交源文件时提交产品全部原型图。</a:t>
            </a:r>
            <a:endParaRPr lang="zh-CN" altLang="en-US" dirty="0">
              <a:solidFill>
                <a:srgbClr val="C01C23"/>
              </a:solidFill>
            </a:endParaRPr>
          </a:p>
        </p:txBody>
      </p:sp>
    </p:spTree>
    <p:extLst>
      <p:ext uri="{BB962C8B-B14F-4D97-AF65-F5344CB8AC3E}">
        <p14:creationId xmlns:p14="http://schemas.microsoft.com/office/powerpoint/2010/main" val="6953047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p:cNvSpPr txBox="1"/>
          <p:nvPr/>
        </p:nvSpPr>
        <p:spPr>
          <a:xfrm>
            <a:off x="10455371" y="628677"/>
            <a:ext cx="1415772" cy="461665"/>
          </a:xfrm>
          <a:prstGeom prst="rect">
            <a:avLst/>
          </a:prstGeom>
          <a:noFill/>
        </p:spPr>
        <p:txBody>
          <a:bodyPr wrap="none" rtlCol="0">
            <a:spAutoFit/>
          </a:bodyPr>
          <a:lstStyle/>
          <a:p>
            <a:r>
              <a:rPr lang="zh-CN" altLang="en-US" sz="2400" b="1" dirty="0" smtClean="0">
                <a:solidFill>
                  <a:schemeClr val="bg1"/>
                </a:solidFill>
                <a:effectLst>
                  <a:outerShdw blurRad="165100" dist="88900" dir="2700000" algn="tl">
                    <a:srgbClr val="000000">
                      <a:alpha val="14000"/>
                    </a:srgbClr>
                  </a:outerShdw>
                </a:effectLst>
                <a:latin typeface="+mj-ea"/>
                <a:ea typeface="+mj-ea"/>
              </a:rPr>
              <a:t>界面设计</a:t>
            </a:r>
            <a:endParaRPr lang="zh-CN" altLang="en-US" sz="2400" b="1" dirty="0">
              <a:solidFill>
                <a:schemeClr val="bg1"/>
              </a:solidFill>
              <a:effectLst>
                <a:outerShdw blurRad="165100" dist="88900" dir="2700000" algn="tl">
                  <a:srgbClr val="000000">
                    <a:alpha val="14000"/>
                  </a:srgbClr>
                </a:outerShdw>
              </a:effectLst>
              <a:latin typeface="+mj-ea"/>
              <a:ea typeface="+mj-ea"/>
            </a:endParaRPr>
          </a:p>
        </p:txBody>
      </p:sp>
      <p:sp>
        <p:nvSpPr>
          <p:cNvPr id="35" name="文本框 34"/>
          <p:cNvSpPr txBox="1"/>
          <p:nvPr/>
        </p:nvSpPr>
        <p:spPr>
          <a:xfrm>
            <a:off x="10760171" y="297432"/>
            <a:ext cx="1107996" cy="369332"/>
          </a:xfrm>
          <a:prstGeom prst="rect">
            <a:avLst/>
          </a:prstGeom>
          <a:noFill/>
        </p:spPr>
        <p:txBody>
          <a:bodyPr wrap="none" rtlCol="0">
            <a:spAutoFit/>
          </a:bodyPr>
          <a:lstStyle>
            <a:defPPr>
              <a:defRPr lang="zh-CN"/>
            </a:defPPr>
            <a:lvl1pPr>
              <a:defRPr sz="4800" b="1">
                <a:solidFill>
                  <a:schemeClr val="bg1"/>
                </a:solidFill>
                <a:effectLst>
                  <a:outerShdw blurRad="165100" dist="88900" dir="2700000" algn="tl">
                    <a:srgbClr val="000000">
                      <a:alpha val="14000"/>
                    </a:srgbClr>
                  </a:outerShdw>
                </a:effectLst>
                <a:latin typeface="+mj-ea"/>
                <a:ea typeface="+mj-ea"/>
              </a:defRPr>
            </a:lvl1pPr>
          </a:lstStyle>
          <a:p>
            <a:r>
              <a:rPr lang="zh-CN" altLang="en-US" sz="1800" b="0" dirty="0" smtClean="0">
                <a:latin typeface="+mn-ea"/>
                <a:ea typeface="+mn-ea"/>
              </a:rPr>
              <a:t>第三部分</a:t>
            </a:r>
            <a:endParaRPr lang="zh-CN" altLang="en-US" sz="1800" b="0" dirty="0">
              <a:latin typeface="+mn-ea"/>
              <a:ea typeface="+mn-ea"/>
            </a:endParaRPr>
          </a:p>
        </p:txBody>
      </p:sp>
      <p:pic>
        <p:nvPicPr>
          <p:cNvPr id="18" name="图片 17" descr="IMG_8631.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81603" y="1447800"/>
            <a:ext cx="1299513" cy="2311400"/>
          </a:xfrm>
          <a:prstGeom prst="rect">
            <a:avLst/>
          </a:prstGeom>
        </p:spPr>
      </p:pic>
      <p:pic>
        <p:nvPicPr>
          <p:cNvPr id="19" name="图片 18" descr="IMG_8634.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77652" y="1460500"/>
            <a:ext cx="1299513" cy="2311400"/>
          </a:xfrm>
          <a:prstGeom prst="rect">
            <a:avLst/>
          </a:prstGeom>
        </p:spPr>
      </p:pic>
      <p:pic>
        <p:nvPicPr>
          <p:cNvPr id="20" name="图片 19" descr="IMG_8635.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04203" y="1447800"/>
            <a:ext cx="1299513" cy="2311400"/>
          </a:xfrm>
          <a:prstGeom prst="rect">
            <a:avLst/>
          </a:prstGeom>
        </p:spPr>
      </p:pic>
      <p:pic>
        <p:nvPicPr>
          <p:cNvPr id="21" name="图片 20" descr="IMG_8636.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002803" y="1447800"/>
            <a:ext cx="1299513" cy="2311400"/>
          </a:xfrm>
          <a:prstGeom prst="rect">
            <a:avLst/>
          </a:prstGeom>
        </p:spPr>
      </p:pic>
      <p:pic>
        <p:nvPicPr>
          <p:cNvPr id="22" name="图片 21" descr="IMG_8639.P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000003" y="4038600"/>
            <a:ext cx="1299513" cy="2311400"/>
          </a:xfrm>
          <a:prstGeom prst="rect">
            <a:avLst/>
          </a:prstGeom>
        </p:spPr>
      </p:pic>
      <p:pic>
        <p:nvPicPr>
          <p:cNvPr id="23" name="图片 22" descr="IMG_8641.PNG"/>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501652" y="4038600"/>
            <a:ext cx="1299513" cy="2311400"/>
          </a:xfrm>
          <a:prstGeom prst="rect">
            <a:avLst/>
          </a:prstGeom>
        </p:spPr>
      </p:pic>
      <p:pic>
        <p:nvPicPr>
          <p:cNvPr id="27" name="图片 26" descr="IMG_8640.PN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57603" y="4038600"/>
            <a:ext cx="1299513" cy="2311400"/>
          </a:xfrm>
          <a:prstGeom prst="rect">
            <a:avLst/>
          </a:prstGeom>
        </p:spPr>
      </p:pic>
      <p:pic>
        <p:nvPicPr>
          <p:cNvPr id="37" name="图片 36" descr="IMG_8644.P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977652" y="4038600"/>
            <a:ext cx="1299513" cy="2311400"/>
          </a:xfrm>
          <a:prstGeom prst="rect">
            <a:avLst/>
          </a:prstGeom>
        </p:spPr>
      </p:pic>
      <p:pic>
        <p:nvPicPr>
          <p:cNvPr id="38" name="图片 37" descr="IMG_8645.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481603" y="4051300"/>
            <a:ext cx="1299513" cy="2311400"/>
          </a:xfrm>
          <a:prstGeom prst="rect">
            <a:avLst/>
          </a:prstGeom>
        </p:spPr>
      </p:pic>
      <p:pic>
        <p:nvPicPr>
          <p:cNvPr id="39" name="图片 38" descr="IMG_8647.PNG"/>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000003" y="1447800"/>
            <a:ext cx="1299513" cy="2311400"/>
          </a:xfrm>
          <a:prstGeom prst="rect">
            <a:avLst/>
          </a:prstGeom>
        </p:spPr>
      </p:pic>
      <p:pic>
        <p:nvPicPr>
          <p:cNvPr id="40" name="图片 39" descr="IMG_8649.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8501403" y="4038600"/>
            <a:ext cx="1299513" cy="2311400"/>
          </a:xfrm>
          <a:prstGeom prst="rect">
            <a:avLst/>
          </a:prstGeom>
        </p:spPr>
      </p:pic>
      <p:pic>
        <p:nvPicPr>
          <p:cNvPr id="41" name="图片 40" descr="IMG_8651.PNG"/>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000252" y="4038600"/>
            <a:ext cx="1299513" cy="2311400"/>
          </a:xfrm>
          <a:prstGeom prst="rect">
            <a:avLst/>
          </a:prstGeom>
        </p:spPr>
      </p:pic>
      <p:pic>
        <p:nvPicPr>
          <p:cNvPr id="42" name="图片 41" descr="IMG_8652.PNG"/>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8501403" y="1447800"/>
            <a:ext cx="1299513" cy="2311400"/>
          </a:xfrm>
          <a:prstGeom prst="rect">
            <a:avLst/>
          </a:prstGeom>
        </p:spPr>
      </p:pic>
      <p:pic>
        <p:nvPicPr>
          <p:cNvPr id="43" name="图片 42" descr="IMG_8630.PNG"/>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957603" y="1447800"/>
            <a:ext cx="1299513" cy="2311400"/>
          </a:xfrm>
          <a:prstGeom prst="rect">
            <a:avLst/>
          </a:prstGeom>
        </p:spPr>
      </p:pic>
      <p:sp>
        <p:nvSpPr>
          <p:cNvPr id="44" name="文本框 43"/>
          <p:cNvSpPr txBox="1"/>
          <p:nvPr/>
        </p:nvSpPr>
        <p:spPr>
          <a:xfrm>
            <a:off x="889000" y="354269"/>
            <a:ext cx="8674100" cy="765338"/>
          </a:xfrm>
          <a:prstGeom prst="rect">
            <a:avLst/>
          </a:prstGeom>
          <a:noFill/>
        </p:spPr>
        <p:txBody>
          <a:bodyPr wrap="square" rtlCol="0">
            <a:spAutoFit/>
          </a:bodyPr>
          <a:lstStyle/>
          <a:p>
            <a:pPr algn="just">
              <a:lnSpc>
                <a:spcPct val="140000"/>
              </a:lnSpc>
            </a:pPr>
            <a:r>
              <a:rPr lang="zh-CN" altLang="en-US" sz="1600" dirty="0" smtClean="0">
                <a:solidFill>
                  <a:srgbClr val="C01C23"/>
                </a:solidFill>
              </a:rPr>
              <a:t>本页面主要展现</a:t>
            </a:r>
            <a:r>
              <a:rPr lang="en-US" altLang="zh-CN" sz="1600" dirty="0" smtClean="0">
                <a:solidFill>
                  <a:srgbClr val="C01C23"/>
                </a:solidFill>
              </a:rPr>
              <a:t>APP</a:t>
            </a:r>
            <a:r>
              <a:rPr lang="zh-CN" altLang="en-US" sz="1600" dirty="0" smtClean="0">
                <a:solidFill>
                  <a:srgbClr val="C01C23"/>
                </a:solidFill>
              </a:rPr>
              <a:t>的页面设计可以分为多张</a:t>
            </a:r>
            <a:r>
              <a:rPr lang="en-US" altLang="zh-CN" sz="1600" dirty="0" smtClean="0">
                <a:solidFill>
                  <a:srgbClr val="C01C23"/>
                </a:solidFill>
              </a:rPr>
              <a:t>PPT</a:t>
            </a:r>
            <a:r>
              <a:rPr lang="zh-CN" altLang="en-US" sz="1600" dirty="0" smtClean="0">
                <a:solidFill>
                  <a:srgbClr val="C01C23"/>
                </a:solidFill>
              </a:rPr>
              <a:t>展现版式没有限制，需要展现主要页面如启动图标、启动页、引导页、登录注册、主要页面等，可以加入设计规范如色彩字号等。</a:t>
            </a:r>
            <a:endParaRPr lang="zh-CN" altLang="en-US" sz="1600" dirty="0">
              <a:solidFill>
                <a:srgbClr val="C01C23"/>
              </a:solidFill>
            </a:endParaRPr>
          </a:p>
        </p:txBody>
      </p:sp>
    </p:spTree>
    <p:extLst>
      <p:ext uri="{BB962C8B-B14F-4D97-AF65-F5344CB8AC3E}">
        <p14:creationId xmlns:p14="http://schemas.microsoft.com/office/powerpoint/2010/main" val="33483660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609600" y="1154369"/>
            <a:ext cx="10553700" cy="933589"/>
          </a:xfrm>
          <a:prstGeom prst="rect">
            <a:avLst/>
          </a:prstGeom>
          <a:noFill/>
        </p:spPr>
        <p:txBody>
          <a:bodyPr wrap="square" rtlCol="0">
            <a:spAutoFit/>
          </a:bodyPr>
          <a:lstStyle/>
          <a:p>
            <a:pPr algn="just">
              <a:lnSpc>
                <a:spcPct val="140000"/>
              </a:lnSpc>
            </a:pPr>
            <a:r>
              <a:rPr lang="zh-CN" altLang="en-US" sz="2000" dirty="0" smtClean="0">
                <a:solidFill>
                  <a:srgbClr val="C01C23"/>
                </a:solidFill>
              </a:rPr>
              <a:t>本页面可以插入做好的交互视频可以是用交互软件制作链接电脑录制好的视频插入页面进行展示可以为</a:t>
            </a:r>
            <a:r>
              <a:rPr lang="en-US" altLang="zh-CN" sz="2000" dirty="0" smtClean="0">
                <a:solidFill>
                  <a:srgbClr val="C01C23"/>
                </a:solidFill>
              </a:rPr>
              <a:t>html</a:t>
            </a:r>
            <a:r>
              <a:rPr lang="zh-CN" altLang="en-US" sz="2000" dirty="0" smtClean="0">
                <a:solidFill>
                  <a:srgbClr val="C01C23"/>
                </a:solidFill>
              </a:rPr>
              <a:t>文件或其他能够展现交互的方式，形式不限制。</a:t>
            </a:r>
            <a:endParaRPr lang="zh-CN" altLang="en-US" sz="2000" dirty="0">
              <a:solidFill>
                <a:srgbClr val="C01C23"/>
              </a:solidFill>
            </a:endParaRPr>
          </a:p>
        </p:txBody>
      </p:sp>
      <p:sp>
        <p:nvSpPr>
          <p:cNvPr id="11" name="文本框 10"/>
          <p:cNvSpPr txBox="1"/>
          <p:nvPr/>
        </p:nvSpPr>
        <p:spPr>
          <a:xfrm>
            <a:off x="10455371" y="628677"/>
            <a:ext cx="1415772" cy="461665"/>
          </a:xfrm>
          <a:prstGeom prst="rect">
            <a:avLst/>
          </a:prstGeom>
          <a:noFill/>
        </p:spPr>
        <p:txBody>
          <a:bodyPr wrap="none" rtlCol="0">
            <a:spAutoFit/>
          </a:bodyPr>
          <a:lstStyle/>
          <a:p>
            <a:r>
              <a:rPr lang="zh-CN" altLang="en-US" sz="2400" b="1" dirty="0" smtClean="0">
                <a:solidFill>
                  <a:schemeClr val="bg1"/>
                </a:solidFill>
                <a:effectLst>
                  <a:outerShdw blurRad="165100" dist="88900" dir="2700000" algn="tl">
                    <a:srgbClr val="000000">
                      <a:alpha val="14000"/>
                    </a:srgbClr>
                  </a:outerShdw>
                </a:effectLst>
                <a:latin typeface="+mj-ea"/>
                <a:ea typeface="+mj-ea"/>
              </a:rPr>
              <a:t>交互设计</a:t>
            </a:r>
            <a:endParaRPr lang="zh-CN" altLang="en-US" sz="2400" b="1" dirty="0">
              <a:solidFill>
                <a:schemeClr val="bg1"/>
              </a:solidFill>
              <a:effectLst>
                <a:outerShdw blurRad="165100" dist="88900" dir="2700000" algn="tl">
                  <a:srgbClr val="000000">
                    <a:alpha val="14000"/>
                  </a:srgbClr>
                </a:outerShdw>
              </a:effectLst>
              <a:latin typeface="+mj-ea"/>
              <a:ea typeface="+mj-ea"/>
            </a:endParaRPr>
          </a:p>
        </p:txBody>
      </p:sp>
      <p:sp>
        <p:nvSpPr>
          <p:cNvPr id="12" name="文本框 11"/>
          <p:cNvSpPr txBox="1"/>
          <p:nvPr/>
        </p:nvSpPr>
        <p:spPr>
          <a:xfrm>
            <a:off x="10760171" y="297432"/>
            <a:ext cx="1107996" cy="369332"/>
          </a:xfrm>
          <a:prstGeom prst="rect">
            <a:avLst/>
          </a:prstGeom>
          <a:noFill/>
        </p:spPr>
        <p:txBody>
          <a:bodyPr wrap="none" rtlCol="0">
            <a:spAutoFit/>
          </a:bodyPr>
          <a:lstStyle>
            <a:defPPr>
              <a:defRPr lang="zh-CN"/>
            </a:defPPr>
            <a:lvl1pPr>
              <a:defRPr sz="4800" b="1">
                <a:solidFill>
                  <a:schemeClr val="bg1"/>
                </a:solidFill>
                <a:effectLst>
                  <a:outerShdw blurRad="165100" dist="88900" dir="2700000" algn="tl">
                    <a:srgbClr val="000000">
                      <a:alpha val="14000"/>
                    </a:srgbClr>
                  </a:outerShdw>
                </a:effectLst>
                <a:latin typeface="+mj-ea"/>
                <a:ea typeface="+mj-ea"/>
              </a:defRPr>
            </a:lvl1pPr>
          </a:lstStyle>
          <a:p>
            <a:r>
              <a:rPr lang="zh-CN" altLang="en-US" sz="1800" b="0" dirty="0" smtClean="0">
                <a:latin typeface="+mn-ea"/>
                <a:ea typeface="+mn-ea"/>
              </a:rPr>
              <a:t>第四部分</a:t>
            </a:r>
            <a:endParaRPr lang="zh-CN" altLang="en-US" sz="1800" b="0" dirty="0">
              <a:latin typeface="+mn-ea"/>
              <a:ea typeface="+mn-ea"/>
            </a:endParaRPr>
          </a:p>
        </p:txBody>
      </p:sp>
    </p:spTree>
    <p:extLst>
      <p:ext uri="{BB962C8B-B14F-4D97-AF65-F5344CB8AC3E}">
        <p14:creationId xmlns:p14="http://schemas.microsoft.com/office/powerpoint/2010/main" val="36022338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298357" y="2520860"/>
            <a:ext cx="4637808" cy="1323439"/>
          </a:xfrm>
          <a:prstGeom prst="rect">
            <a:avLst/>
          </a:prstGeom>
          <a:noFill/>
        </p:spPr>
        <p:txBody>
          <a:bodyPr wrap="none" rtlCol="0">
            <a:spAutoFit/>
          </a:bodyPr>
          <a:lstStyle/>
          <a:p>
            <a:pPr algn="ctr"/>
            <a:r>
              <a:rPr lang="en-US" altLang="zh-CN" sz="7800" b="1" dirty="0" smtClean="0">
                <a:solidFill>
                  <a:schemeClr val="bg1"/>
                </a:solidFill>
                <a:effectLst>
                  <a:outerShdw blurRad="165100" dist="88900" dir="2700000" algn="tl">
                    <a:srgbClr val="000000">
                      <a:alpha val="14000"/>
                    </a:srgbClr>
                  </a:outerShdw>
                </a:effectLst>
                <a:latin typeface="+mj-ea"/>
                <a:ea typeface="+mj-ea"/>
              </a:rPr>
              <a:t>THANKS</a:t>
            </a:r>
            <a:endParaRPr lang="zh-CN" altLang="en-US" sz="7800" b="1" dirty="0">
              <a:solidFill>
                <a:schemeClr val="bg1"/>
              </a:solidFill>
              <a:effectLst>
                <a:outerShdw blurRad="165100" dist="88900" dir="2700000" algn="tl">
                  <a:srgbClr val="000000">
                    <a:alpha val="14000"/>
                  </a:srgbClr>
                </a:outerShdw>
              </a:effectLst>
              <a:latin typeface="+mj-ea"/>
              <a:ea typeface="+mj-ea"/>
            </a:endParaRPr>
          </a:p>
        </p:txBody>
      </p:sp>
    </p:spTree>
    <p:extLst>
      <p:ext uri="{BB962C8B-B14F-4D97-AF65-F5344CB8AC3E}">
        <p14:creationId xmlns:p14="http://schemas.microsoft.com/office/powerpoint/2010/main" val="259139862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2015模板1">
      <a:dk1>
        <a:sysClr val="windowText" lastClr="000000"/>
      </a:dk1>
      <a:lt1>
        <a:sysClr val="window" lastClr="FFFFFF"/>
      </a:lt1>
      <a:dk2>
        <a:srgbClr val="44546A"/>
      </a:dk2>
      <a:lt2>
        <a:srgbClr val="E7E6E6"/>
      </a:lt2>
      <a:accent1>
        <a:srgbClr val="C01C23"/>
      </a:accent1>
      <a:accent2>
        <a:srgbClr val="252434"/>
      </a:accent2>
      <a:accent3>
        <a:srgbClr val="A5A5A5"/>
      </a:accent3>
      <a:accent4>
        <a:srgbClr val="FFC000"/>
      </a:accent4>
      <a:accent5>
        <a:srgbClr val="4472C4"/>
      </a:accent5>
      <a:accent6>
        <a:srgbClr val="70AD47"/>
      </a:accent6>
      <a:hlink>
        <a:srgbClr val="0563C1"/>
      </a:hlink>
      <a:folHlink>
        <a:srgbClr val="954F72"/>
      </a:folHlink>
    </a:clrScheme>
    <a:fontScheme name="Simon PPT">
      <a:majorFont>
        <a:latin typeface="Segoe UI Light 8"/>
        <a:ea typeface="微软雅黑"/>
        <a:cs typeface=""/>
      </a:majorFont>
      <a:minorFont>
        <a:latin typeface="Segoe UI Light 8"/>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spPr>
      <a:bodyPr wrap="square" rtlCol="0" anchor="ctr">
        <a:spAutoFit/>
      </a:bodyPr>
      <a:lstStyle>
        <a:defPPr algn="ctr">
          <a:defRPr sz="2800">
            <a:solidFill>
              <a:schemeClr val="bg1"/>
            </a:solidFill>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3683</TotalTime>
  <Words>309</Words>
  <Application>Microsoft Office PowerPoint</Application>
  <PresentationFormat>宽屏</PresentationFormat>
  <Paragraphs>49</Paragraphs>
  <Slides>9</Slides>
  <Notes>5</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9</vt:i4>
      </vt:variant>
    </vt:vector>
  </HeadingPairs>
  <TitlesOfParts>
    <vt:vector size="15" baseType="lpstr">
      <vt:lpstr>等线</vt:lpstr>
      <vt:lpstr>微软雅黑 Light</vt:lpstr>
      <vt:lpstr>Segoe UI Light 8</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LEE SIMON</dc:creator>
  <cp:lastModifiedBy>Windows 用户</cp:lastModifiedBy>
  <cp:revision>132</cp:revision>
  <dcterms:created xsi:type="dcterms:W3CDTF">2015-12-29T08:06:59Z</dcterms:created>
  <dcterms:modified xsi:type="dcterms:W3CDTF">2018-09-07T01:34:55Z</dcterms:modified>
</cp:coreProperties>
</file>

<file path=docProps/thumbnail.jpeg>
</file>